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ink/ink4.xml" ContentType="application/inkml+xml"/>
  <Override PartName="/ppt/notesSlides/notesSlide7.xml" ContentType="application/vnd.openxmlformats-officedocument.presentationml.notesSlide+xml"/>
  <Override PartName="/ppt/ink/ink5.xml" ContentType="application/inkml+xml"/>
  <Override PartName="/ppt/ink/ink6.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65" r:id="rId3"/>
    <p:sldId id="258" r:id="rId4"/>
    <p:sldId id="259" r:id="rId5"/>
    <p:sldId id="260" r:id="rId6"/>
    <p:sldId id="261" r:id="rId7"/>
    <p:sldId id="262" r:id="rId8"/>
    <p:sldId id="263" r:id="rId9"/>
  </p:sldIdLst>
  <p:sldSz cx="14630400" cy="8229600"/>
  <p:notesSz cx="8229600" cy="14630400"/>
  <p:embeddedFontLst>
    <p:embeddedFont>
      <p:font typeface="Open Sans" panose="020B0606030504020204" pitchFamily="34" charset="0"/>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05"/>
    <p:restoredTop sz="94610"/>
  </p:normalViewPr>
  <p:slideViewPr>
    <p:cSldViewPr snapToGrid="0" snapToObjects="1">
      <p:cViewPr varScale="1">
        <p:scale>
          <a:sx n="97" d="100"/>
          <a:sy n="97" d="100"/>
        </p:scale>
        <p:origin x="2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4T05:50:46.570"/>
    </inkml:context>
    <inkml:brush xml:id="br0">
      <inkml:brushProperty name="width" value="0.35" units="cm"/>
      <inkml:brushProperty name="height" value="0.35" units="cm"/>
      <inkml:brushProperty name="color" value="#FFFCFA"/>
    </inkml:brush>
  </inkml:definitions>
  <inkml:trace contextRef="#ctx0" brushRef="#br0">4329 98 24575,'-79'0'0,"-14"0"0,39 0 0,-2 0 0,-12 0 0,-2 0 0,-8 0 0,-3 0 0,-11 0 0,-4 0-328,21 0 0,-2 0 0,-1 0 301,0 0 0,-1 0 0,0 0 27,-3 0 0,-1 0 0,0 0 0,3 0 0,1 0 0,1 0 0,8 0 0,1 0 0,2 0 130,-26 1 1,4 2-131,14 0 0,5 1 0,11 1 0,3 1 0,-40 5 0,12-4 0,1-4 804,-5-2-804,-10-1 0,46 0 0,0 0 0,0 0 0,0 0 0,-47 0 0,7-3 0,9-5 0,3-4 0,5-5 0,4 0 0,5 3 0,7 2 0,5 3 0,4 0 0,0 2 0,-4-2 0,-1 0 0,3 2 0,2 1 0,12 4 0,7 2 0,5 0 0,9 2 0,6 4 0,7 7 0,17 5 0,20 2 0,17 0 0,13 0 0,1-2 0,-9-3 0,-5-5 0,-7-4 0,-3-1 0,-1-2 0,0 3 0,4 0 0,4 1 0,5-1 0,8-4 0,8-1 0,15-1 0,13-2 0,-41-1 0,2-2 0,3-3 0,2-2 0,3-3 0,-1-1 0,-1-2 0,-1-1 0,-3 2 0,-1 2 0,-6 2 0,-2 1 0,40-5 0,-3 7 0,-8 3 0,-1-1 0,-2 1 0,-2 1 0,-1 1 0,-4 3 0,-6 0 0,-2 0 0,-2 0 0,-2 0 0,2 0 0,1 0 0,-1 0 0,4 0 0,-1 0 0,7 0 0,8 0 0,2 0 0,2 0 0,-7 0 0,-6 0 0,-6 3 0,-10 0 0,-6 2 0,-7 0 0,-3 0 0,0 2 0,-1-1 0,1 2 0,0 0 0,-1 4 0,1 3 0,0-2 0,-1 0 0,-1-3 0,-3 1 0,-4-1 0,-1 1 0,-2-1 0,3 2 0,1 1 0,1 0 0,-1 2 0,-3-1 0,-1 2 0,-5 2 0,-1 0 0,-1 3 0,-1-2 0,0-1 0,0-1 0,-2-1 0,2-1 0,2-1 0,-2 0 0,0 0 0,-1-1 0,-2 0 0,1 0 0,-3 0 0,-4 1 0,-3-2 0,-2-1 0,-1-1 0,-1 0 0,0-1 0,0 1 0,0 1 0,0-1 0,0 2 0,0 3 0,-5-1 0,-3 1 0,-6-3 0,-4-2 0,0-1 0,-4-2 0,-2-1 0,-2-1 0,-3-2 0,1 0 0,2-2 0,2-1 0,5 0 0,1 0 0,3 0 0,-1 0 0,-2 0 0,0-2 0,-3-4 0,0-4 0,2-3 0,1-1 0,1-1 0,1 1 0,0 0 0,3 1 0,-1 1 0,-2-1 0,-4 3 0,-4-1 0,-4 0 0,-1 0 0,0 1 0,2 3 0,2 3 0,-3 0 0,-4 1 0,-6 0 0,-8 1 0,-3 1 0,-2 1 0,-3 0 0,-1 0 0,0 0 0,2-1 0,1-2 0,-3 0 0,0 0 0,-1 1 0,3 2 0,2 0 0,3 0 0,6 0 0,3 0 0,3 0 0,0-3 0,-3 0 0,-1-2 0,-3 0 0,-4 2 0,1 0 0,-1-1 0,1 1 0,0 0 0,-1 0 0,-3-1 0,3 1 0,4-1 0,4 2 0,3-1 0,0 0 0,0 0 0,0 1 0,-2 2 0,1 0 0,-1 0 0,-1 0 0,-2 0 0,-5 0 0,-6 0 0,-3 0 0,0 0 0,1 0 0,2 0 0,-3 0 0,-6 0 0,-10 0 0,-1 0 0,1 0 0,5 0 0,9 0 0,4 0 0,3 3 0,0 0 0,0 0 0,-5 0 0,-9-3 0,-7 0 0,-6 0 0,1 0 0,9 0 0,1 0 0,7 0 0,4 0 0,1 0 0,4 0 0,0 0 0,3 0 0,1 0 0,7 0 0,7 0 0,8 2 0,12 4 0,5 5 0,5 5 0,2 2 0,0 0 0,0 0 0,0-2 0,5 0 0,5 1 0,5-4 0,5-1 0,-2-6 0,0-3 0,-1-2 0,-2-1 0,3 0 0,-2 0 0,0 0 0,1 0 0,2 0 0,2 0 0,-1 0 0,1 0 0,-2 0 0,-1 0 0,-3 0 0,0 0 0,3 0 0,3 0 0,7-2 0,4-4 0,6 0 0,0 1 0,1 2 0,2 3 0,-1 0 0,4 0 0,-1 0 0,-2 0 0,0 0 0,-3 0 0,-2 0 0,-1 0 0,0 0 0,-1 0 0,1 0 0,7 0 0,6 0 0,4 0 0,6 0 0,0 0 0,6 0 0,4 0 0,-1 0 0,1 0 0,0 0 0,-4 0 0,-4 2 0,-5 0 0,-4 4 0,-4 2 0,-1 2 0,4-1 0,2-2 0,2-2 0,4 2 0,-1-1 0,2 0 0,0 0 0,-5-3 0,-2 1 0,-4-2 0,-5-2 0,-2 0 0,-1 0 0,-1 0 0,0 0 0,0 0 0,4 0 0,4 0 0,7 0 0,3 0 0,3 2 0,3 1 0,0 0 0,2 0 0,-2-2 0,0-1 0,0 0 0,-3 0 0,-1 0 0,-5 0 0,-7 0 0,-4 0 0,-4 0 0,-5 0 0,-2 0 0,-2 0 0,-4 0 0,-2 0 0,-2 0 0,-2 0 0,1 0 0,0 0 0,1 0 0,-1 0 0,-1 0 0,1 0 0,0 0 0,-2 0 0,-5 3 0,-5 3 0,-6 2 0,-9 5 0,-7-7 0,-12 1 0,-7-6 0,-8-1 0,-3 0 0,-4 0 0,-7 0 0,2 0 0,4 0 0,5 0 0,7 0 0,0 0 0,-2 0 0,-2 0 0,0 0 0,-3 0 0,0 0 0,-4 0 0,-7 0 0,-1 2 0,0 1 0,1 3 0,4 0 0,3 0 0,1 3 0,0-3 0,2 0 0,-2-3 0,0-3 0,-1 0 0,-3 0 0,0 0 0,0 0 0,0 0 0,3 0 0,0 0 0,4 0 0,0 0 0,1 0 0,3 0 0,0 0 0,4 0 0,0 0 0,2 0 0,1 0 0,1-3 0,3 0 0,1-3 0,3 1 0,3-1 0,0 1 0,0 0 0,1 0 0,1 2 0,1 0 0,3 1 0,-1 0 0,1-1 0,0 1 0,0 1 0,-1 1 0,-2 0 0,-1-2 0,-2-1 0,0 0 0,0 1 0,0 2 0,-4-1 0,-3-1 0,-1-1 0,2 0 0,3 1 0,3 0 0,0-1 0,0 0 0,0 1 0,2 2 0,2-1 0,2-1 0,2-1 0,-2 1 0,1-1 0,-1 1 0,-1-3 0,1 1 0,-1 0 0,1 1 0,0 1 0,-1-1 0,1 1 0,-1 0 0,-2 0 0,0-1 0,0 0 0,2 0 0,1 3 0,1 0 0,-2-2 0,-1-1 0,-2 0 0,-1-1 0,1 1 0,2 0 0,-2-1 0,0 1 0,-2 0 0,0 1 0,0 1 0,1 1 0,1 0 0,3-1 0,2-2 0,1 1 0,-2 0 0,0 1 0,0 1 0,-1 0 0,0 0 0,1 0 0,0 0 0,-1 0 0,3-3 0,-2 0 0,-2 0 0,-2 1 0,1 2 0,0 0 0,0 0 0,-1 0 0,1 0 0,0 0 0,2 0 0,-2 2 0,-4 6 0,1 3 0,0 2 0,6 0 0,4-3 0,3 0 0,4 0 0,0 1 0,3 1 0,1 1 0,-1-1 0,1 1 0,0 1 0,0 2 0,0-1 0,0-4 0,2-3 0,13-3 0,4-3 0,15-1 0,-2-5 0,8-5 0,6-8 0,0-3 0,1 3 0,-9 2 0,-6 4 0,-1 1 0,-3 1 0,-4 4 0,0 2 0,-3 3 0,0-1 0,0-2 0,0 0 0,-1 1 0,1 1 0,-2-1 0,-1-1 0,-3 0 0,-1 1 0,1 2 0,-2 0 0,0 0 0,1 0 0,-1 0 0,-1 0 0,1-2 0,-3-1 0,-1 1 0,2 0 0,1 1 0,-1 1 0,0 0 0,-3 2 0,-4 9 0,-4 3 0,-8 9 0,-9 1 0,-8 3 0,-2-1 0,4-4 0,8-8 0,4-5 0,5-1 0,3-1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8:47:02.306"/>
    </inkml:context>
    <inkml:brush xml:id="br0">
      <inkml:brushProperty name="width" value="0.35" units="cm"/>
      <inkml:brushProperty name="height" value="0.35" units="cm"/>
      <inkml:brushProperty name="color" value="#FFFCFA"/>
    </inkml:brush>
  </inkml:definitions>
  <inkml:trace contextRef="#ctx0" brushRef="#br0">1 165 24575,'75'0'0,"10"0"0,5 0 0,-40 0 0,2 0 0,3 0 0,0 0 0,0 0 0,0 0 0,1 0 0,-1 0 0,0 0 0,0 0 0,0 0 0,-1 0 0,3 0 0,0 0 0,0 0 0,1 0 0,0 0 0,0 0 0,1 0 0,-1 0 0,-2 0 0,0-1 0,-3 0 0,0-1 0,41-2 0,-11-1 0,-14 2 0,-10 1 0,-10-3 0,-5-1 0,0-2 0,1-1 0,0-1 0,3 1 0,0 1 0,2-1 0,6 0 0,-4-1 0,1 1 0,-2 3 0,-6 2 0,-1-2 0,-2 3 0,-2 0 0,-2-1 0,-4 1 0,-3-3 0,-2 1 0,1 2 0,1 1 0,0-1 0,0 1 0,0-1 0,2 1 0,5 2 0,0 0 0,1 0 0,-2 0 0,-2 0 0,-1 0 0,-1 0 0,1 0 0,-4 0 0,-2 0 0,-2 0 0,-2 0 0,-1 0 0,3 0 0,-2 0 0,-1 0 0,3 0 0,-2 0 0,0 0 0,-1 0 0,-3 0 0,0 0 0,-1 0 0,4 0 0,1 0 0,1 0 0,1 0 0,1 0 0,2 0 0,0 0 0,1 0 0,0 0 0,1 0 0,2 0 0,-2 0 0,-2 0 0,1 0 0,-2 0 0,-1 0 0,0 0 0,-4 1 0,4 1 0,-1 2 0,-3 1 0,0 1 0,-3-1 0,0 1 0,0 1 0,0 0 0,-2 2 0,-3 0 0,-3 1 0,-2 1 0,0 2 0,-4 3 0,1 3 0,-3 1 0,-2 0 0,0-1 0,-2 1 0,0 0 0,0 0 0,0 0 0,0-2 0,0-2 0,-3-1 0,-4-5 0,-5-1 0,-1-3 0,-1-1 0,-2-1 0,1-2 0,-2-2 0,1 0 0,0 0 0,-1 0 0,-1 0 0,0 0 0,-3 0 0,1 0 0,-3 0 0,-1 0 0,-3 0 0,-1 0 0,0 0 0,-1 0 0,-2 0 0,-3 0 0,-3 0 0,-1 0 0,2 0 0,4 0 0,2 0 0,-1 0 0,1 0 0,0 0 0,2 0 0,-1 0 0,1 0 0,-1 0 0,-1 0 0,1 0 0,-1 0 0,1 0 0,0 0 0,-2 0 0,0 0 0,-1 0 0,-2 0 0,-2 0 0,0 0 0,-2 0 0,0 0 0,1 0 0,-2 0 0,0 0 0,1 0 0,-1 0 0,0 0 0,1 0 0,-1 0 0,0 0 0,0 0 0,-2 0 0,-2 0 0,-2 0 0,-5 0 0,-6 3 0,-2 0 0,-2 2 0,3 1 0,1-3 0,-1 2 0,4-2 0,1 2 0,7 0 0,3-2 0,1 0 0,2-2 0,0-1 0,0 2 0,1 2 0,-3-1 0,-2 2 0,-2-2 0,-3 3 0,-2-1 0,1 0 0,0 0 0,-3-2 0,-1 1 0,1 1 0,0-2 0,7 2 0,4-2 0,0 0 0,3-1 0,0-2 0,-2 1 0,-1 1 0,-1 2 0,-2-1 0,-1-1 0,-3-2 0,-4 0 0,-1 0 0,-2 0 0,0 0 0,3 0 0,0 0 0,3 0 0,3 0 0,1 0 0,3 0 0,2 0 0,2 0 0,5-3 0,5 1 0,7-1 0,3 1 0,5 2 0,1 0 0,1 0 0,1 0 0,35 0 0,-10 0 0,33 0 0,-22 0 0,4 0 0,8 0 0,5 0 0,3 0 0,-3 0 0,-6 0 0,0 0 0,4 0 0,1 0 0,2 0 0,-3 0 0,-4 0 0,0 0 0,-4 0 0,-3 0 0,-4 0 0,-1 0 0,-2 0 0,1 0 0,-1 0 0,-1 2 0,-4 0 0,-3 2 0,-5 3 0,-12 2 0,-20 3 0,-14 2 0,-12-2 0,-2-3 0,8-2 0,7-1 0,4 0 0,1-1 0,0 1 0,-4 2 0,-4-3 0,0 1 0,-3-1 0,-2-2 0,2 0 0,5 0 0,5-1 0,4 1 0,3 0 0,3 2 0,6-3 0,5 2 0,5 0 0,26-1 0,5-1 0,22-5 0,0-3 0,-2-3 0,-3 1 0,-1 0 0,-8 3 0,5 2 0,0 0 0,2 3 0,1 0 0,-1 0 0,0 0 0,-3 0 0,2 0 0,1 0 0,4 0 0,3 0 0,2 0 0,2 0 0,0 0 0,4 0 0,2 0 0,-1 0 0,-1 0 0,-4 0 0,-3 0 0,-4 0 0,-1 0 0,-4 0 0,-3 0 0,-1 0 0,-4 0 0,-2 0 0,-3 0 0,-2 0 0,0 0 0,1 0 0,4 0 0,-2 0 0,2 0 0,1 0 0,1 0 0,2 0 0,2 0 0,2 0 0,0 0 0,0 0 0,-3 0 0,0 0 0,-1 0 0,1 0 0,-1 0 0,-3 0 0,0 0 0,-4 0 0,0 0 0,-1 0 0,-2 0 0,2 0 0,-2 0 0,1 0 0,2 0 0,-1 0 0,1 0 0,0 0 0,3 0 0,1 0 0,0 0 0,2 0 0,-2 0 0,1 0 0,2 0 0,-2 0 0,0 0 0,0 0 0,-1 0 0,-2 0 0,-2 0 0,-1 0 0,-2 0 0,0 0 0,-1 0 0,-3 0 0,0 0 0,0 0 0,0 0 0,0 0 0,0 0 0,0 0 0,0 0 0,0 0 0,0 0 0,3 0 0,4 3 0,0 0 0,3 2 0,0 0 0,-2 0 0,2 0 0,-4-2 0,1 1 0,-2-1 0,-1 1 0,-1-2 0,-4-2 0,-2 0 0,-2 2 0,0 1 0,0 0 0,1-1 0,0-2 0,-2 0 0,0 0 0,1 0 0,-2 0 0,0 2 0,0 0 0,-1 1 0,0-1 0,-1-2 0,0 0 0,2 1 0,0 1 0,-1 0 0,-3 1 0,-1-2 0,1-1 0,3 0 0,-1 0 0,1 0 0,-3 0 0,-1 0 0,4 0 0,-3 0 0,3 0 0,-4 0 0,-2-5 0,1-2 0,-3-4 0,-1 1 0,0 3 0,0-4 0,2 4 0,-1-5 0,0 5 0,0-1 0,-1-2 0,-1 0 0,-1 1 0,-1-2 0,0 1 0,-3-9 0,-28-17 0,21 18 0,-20-9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8:48:34.940"/>
    </inkml:context>
    <inkml:brush xml:id="br0">
      <inkml:brushProperty name="width" value="0.35" units="cm"/>
      <inkml:brushProperty name="height" value="0.35" units="cm"/>
      <inkml:brushProperty name="color" value="#FFFCFA"/>
    </inkml:brush>
  </inkml:definitions>
  <inkml:trace contextRef="#ctx0" brushRef="#br0">4689 0 24575,'-65'0'0,"-18"0"0,14 0 0,-7 0 0,-6 0 0,-2 0 0,-3 0 0,0 0 0,6 0 0,2 0 0,16 0 0,3 0 0,2 0 0,1 1 0,4 0 0,2 1 0,-39 2 0,13-1 0,14 2 0,8-2 0,7 0 0,6 0 0,5-1 0,2 1 0,2 3 0,-1 0 0,-1-3 0,1 0 0,-4 0 0,-2 0 0,-1 0 0,-4 1 0,1-1 0,0 0 0,-1 0 0,4-3 0,2 2 0,0 1 0,1 1 0,0-2 0,1-2 0,2 0 0,2 0 0,0 0 0,3 0 0,2 0 0,2 0 0,0 0 0,-1 0 0,2 0 0,-2 0 0,0 0 0,-1 0 0,-3 0 0,0 0 0,0 0 0,-3 0 0,4 0 0,2 0 0,2 0 0,2 0 0,1 0 0,3 0 0,2-2 0,0-1 0,1 0 0,1-1 0,-1 1 0,2-1 0,0 0 0,0 1 0,3-1 0,-2 1 0,1-2 0,0 0 0,0 2 0,0-2 0,0 3 0,-1-1 0,-1 0 0,-1 1 0,2-1 0,0 1 0,1 0 0,1 0 0,-2-1 0,2 1 0,-1 2 0,-1 0 0,-2 0 0,-2 0 0,-2 0 0,0 0 0,0 0 0,-3 0 0,-1 0 0,-3 0 0,-1 0 0,-1 0 0,-2 0 0,1 0 0,2 0 0,3 0 0,-1 0 0,2 0 0,-3 0 0,0 0 0,0 0 0,0 0 0,0 0 0,-1 0 0,-1 0 0,-3 2 0,-4 3 0,-2 3 0,-3 2 0,-1 3 0,4 3 0,1 3 0,6 3 0,5-2 0,5 2 0,7 1 0,5 4 0,4 0 0,3-1 0,2-3 0,0-3 0,0 0 0,0-1 0,5-4 0,2-3 0,3-4 0,1-1 0,1 0 0,1-1 0,1-1 0,0-2 0,1 1 0,0 0 0,-1-2 0,0 0 0,0-2 0,0 0 0,0 0 0,0-2 0,2-3 0,-1-1 0,2-1 0,0 0 0,1 2 0,2-1 0,0 1 0,2 2 0,6 1 0,9 2 0,11 0 0,12 0 0,11 0 0,9 0 0,4 0 0,5 0 0,0 0 0,1 0 0,-2 0 0,0 0 0,5 0 0,5 3 0,1 1 0,-4 0 0,-5-1 0,-6-2 0,-4-1 0,-2 0 0,-8 0 0,-8 0 0,-3 0 0,-6 0 0,1 0 0,1-1 0,1-2 0,1-3 0,-3 0 0,2-1 0,0 1 0,2 1 0,2 2 0,-3 0 0,-5 0 0,0-3 0,-8 0 0,1 0 0,-3-3 0,-1 1 0,0 1 0,-3-1 0,-1 0 0,-3 2 0,4-1 0,0 1 0,-1 2 0,4-1 0,-1 2 0,2-1 0,2 2 0,0 2 0,0 0 0,1 0 0,-4 0 0,0 0 0,-1 0 0,-4 0 0,-3 0 0,-3 0 0,-3 0 0,3 0 0,-4 0 0,-2 0 0,-1 0 0,-3 0 0,0 0 0,0 0 0,0 0 0,0 0 0,0 0 0,0 0 0,-1 0 0,1 0 0,0 0 0,0 0 0,0 0 0,1 0 0,-1 0 0,-1 0 0,1 0 0,-2 0 0,-1 0 0,-1 0 0,-1 0 0,1 0 0,-3 0 0,-2 0 0,0 0 0,-2 0 0,1 0 0,2 0 0,-4 3 0,1 3 0,-1 5 0,-1 4 0,4 7 0,2 6 0,1 4 0,-4 3 0,-1-1 0,-4-4 0,-2-3 0,0-4 0,-3-3 0,0 0 0,0 0 0,-2-3 0,-3-3 0,-4-4 0,-2-4 0,-3-3 0,1-1 0,-2-2 0,-2 0 0,-1 0 0,-2 0 0,0 0 0,-1 0 0,-1 0 0,2 0 0,-4 0 0,1 0 0,-1 0 0,-2 0 0,2 0 0,1 0 0,-4 0 0,3 0 0,-3 0 0,-1 0 0,1 0 0,0 0 0,2 0 0,0 0 0,-1 0 0,-1 0 0,2 0 0,-2 0 0,3 0 0,-3 0 0,-1 0 0,2 0 0,-2 0 0,1 0 0,-1 0 0,0 0 0,-4 0 0,0 0 0,0-2 0,0-1 0,1 0 0,-1 1 0,1 2 0,2 0 0,1 0 0,1 0 0,0 0 0,4-1 0,0-1 0,3-1 0,0 1 0,0 0 0,0 2 0,0-2 0,-1-1 0,1 1 0,0-1 0,0 3 0,0 0 0,-1-2 0,-2-1 0,-1 1 0,-1-1 0,-1 3 0,0-1 0,-1-2 0,0-1 0,0 2 0,-1-2 0,-2 1 0,-1 0 0,0 0 0,1 1 0,4-1 0,-1 0 0,0 0 0,3 1 0,-1-1 0,1 1 0,1 0 0,-1 2 0,0 0 0,0-2 0,0-1 0,-2 1 0,2-1 0,-3 3 0,-3 0 0,1 0 0,-1 0 0,1 0 0,-2 0 0,-1 0 0,-1 0 0,3 0 0,0 0 0,3 0 0,0 0 0,-1 0 0,1 0 0,-3 0 0,3 0 0,-2 0 0,2 0 0,3 0 0,-1 0 0,1 0 0,0 0 0,1 2 0,2 1 0,1 0 0,0 1 0,0-1 0,-1 0 0,1 1 0,0-2 0,0 1 0,0-1 0,0 0 0,0 1 0,0 0 0,-1-1 0,1 0 0,0 1 0,-3-1 0,-1 1 0,0-1 0,-2 1 0,3-1 0,-1 0 0,1-1 0,2 1 0,1 1 0,0-1 0,0-1 0,2-1 0,1 3 0,1-1 0,1 1 0,0-1 0,1-2 0,0 0 0,-1 0 0,-1 0 0,0 0 0,-1 0 0,2 0 0,0 0 0,0 0 0,0 0 0,-2 0 0,-1 0 0,-2 0 0,0 0 0,0 0 0,0 0 0,0 0 0,-1 1 0,-2 2 0,0-1 0,-1 1 0,1-2 0,2-1 0,1 2 0,0 0 0,0 1 0,-1-1 0,0-2 0,0 0 0,3 0 0,1 0 0,2 0 0,0 0 0,0 0 0,1 0 0,-3 0 0,2 0 0,-1 0 0,1 0 0,2 0 0,-2 0 0,-1 0 0,-2 0 0,-2 0 0,0 0 0,0 0 0,-3 0 0,-3 0 0,-4 0 0,-1 0 0,1 0 0,-3 3 0,-3 2 0,-9 1 0,-9-1 0,-12-3 0,-15-10 0,-8-18 0,44-1 0,5-1 0,-10-7 0,18-6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8:48:02.623"/>
    </inkml:context>
    <inkml:brush xml:id="br0">
      <inkml:brushProperty name="width" value="0.35" units="cm"/>
      <inkml:brushProperty name="height" value="0.35" units="cm"/>
      <inkml:brushProperty name="color" value="#FFFCFA"/>
    </inkml:brush>
  </inkml:definitions>
  <inkml:trace contextRef="#ctx0" brushRef="#br0">4373 234 24575,'-59'0'0,"-9"0"0,-13 0 0,-13 2 0,44 1 0,0 0 0,-3 1 0,1 0 0,1 1 0,2 0 0,-45 5 0,11 1 0,9-1 0,7-1 0,6-3 0,3-3 0,1 0 0,2-3 0,5 0 0,4 0 0,2 2 0,-1 1 0,-3 3 0,-1 0 0,0 1 0,0 2 0,0-2 0,0 2 0,0-2 0,3-1 0,5 1 0,4-1 0,4-2 0,2-1 0,3-2 0,0-1 0,-1 0 0,-3 0 0,1 0 0,1 0 0,3 0 0,0 0 0,-3 0 0,1 0 0,-2 0 0,1 0 0,0 0 0,-1 0 0,-1 0 0,2 0 0,0 0 0,2 0 0,1 0 0,0 0 0,0 0 0,1 0 0,2 0 0,1 0 0,3 0 0,1 0 0,1 0 0,1 0 0,2 0 0,-1 0 0,-1 0 0,1 0 0,-1 0 0,0 0 0,-1 0 0,-2 0 0,-2 0 0,-1 0 0,-6 0 0,-7 0 0,-3 0 0,-4 0 0,-5 0 0,-2 0 0,-6 0 0,-1 0 0,5 0 0,3 0 0,6 0 0,2 0 0,3-1 0,-1-2 0,0-3 0,-2-2 0,-7-2 0,-4-2 0,-5 1 0,0-1 0,4 0 0,2 3 0,6 1 0,0 3 0,6 2 0,2 1 0,3 2 0,5 0 0,-1 0 0,1 0 0,-3 2 0,-1 3 0,2 3 0,4 2 0,4-2 0,3-3 0,7-3 0,8-2 0,28 0 0,9-3 0,22-1 0,5-5 0,8-3 0,-1-1 0,1-2 0,-6 2 0,2-2 0,7 0 0,2 1 0,1 2 0,-2 2 0,-2-1 0,-2-2 0,3-1 0,0 3 0,9 1 0,6-1 0,6-1 0,5-1 0,-2 2 0,0 2 0,-9 1 0,-7 1 0,-7 2 0,-8 2 0,-1 2 0,-6-2 0,-3 0 0,-2 0 0,-3-2 0,1 1 0,3-1 0,1-1 0,-1 1 0,-3 0 0,-5 0 0,3-1 0,2 1 0,3 2 0,-3 3 0,-8 0 0,-3 0 0,-4 0 0,-1 0 0,1 0 0,4 0 0,4 0 0,4 0 0,2 0 0,2 2 0,3 4 0,-1 3 0,0-1 0,-3 1 0,-2-1 0,1 2 0,-1 2 0,-2 0 0,-4 1 0,-5 0 0,-6-2 0,-1 0 0,-4-1 0,-1 1 0,-1-1 0,-3 0 0,0 0 0,0 2 0,2 1 0,5 3 0,4 0 0,2 1 0,0 1 0,1-1 0,-1 2 0,1 0 0,-1 0 0,1 3 0,-4-1 0,0 0 0,-4 0 0,-2-2 0,-1-4 0,-3-1 0,0-1 0,0 0 0,0 0 0,-2-1 0,-1 0 0,-4-1 0,-3-2 0,-1-2 0,-2-2 0,-1 1 0,-23 0 0,-2-3 0,-20 0 0,2-3 0,1 0 0,-6 0 0,-1 0 0,1 0 0,0 2 0,3 1 0,-2 3 0,0 0 0,-3 0 0,-1-1 0,3-2 0,-2 0 0,3-3 0,2 0 0,4 2 0,3 1 0,0-1 0,1 2 0,0-1 0,2 2 0,2 1 0,2-3 0,2 0 0,3-1 0,0 1 0,-3-1 0,-1 0 0,0-2 0,1 0 0,3 2 0,-3 1 0,0-1 0,-4 0 0,0-2 0,-1 0 0,-2 0 0,2 0 0,-3 0 0,0 1 0,-3 2 0,-4 0 0,0 2 0,-3-1 0,2-1 0,-3 3 0,1-2 0,-1 1 0,-2 1 0,-1-3 0,-8 0 0,-5-3 0,-9 0 0,-8 0 0,-1 2 0,-2 1 0,3 0 0,3 2 0,2-1 0,4 1 0,-1 1 0,-3-2 0,-1-1 0,-4-3 0,-4 0 0,-4 0 0,-2 0 0,2 0 0,5 0 0,12 0 0,8 0 0,6 0 0,7 0 0,0 0 0,4 0 0,0 0 0,0-2 0,3-3 0,0 0 0,3-1 0,1 1 0,-1 2 0,2 0 0,1 1 0,3 2 0,4 0 0,-1 0 0,2 0 0,1 0 0,-4 0 0,3 0 0,-4 0 0,-3 0 0,-1 0 0,-3 0 0,2 0 0,1 0 0,1 0 0,2 0 0,2 0 0,4 0 0,2 0 0,1 0 0,0 0 0,0 0 0,2 0 0,3 2 0,4 0 0,2 3 0,3 0 0,34 8 0,-4-1 0,36 5 0,-13-7 0,2-1 0,6 0 0,0-3 0,0 0 0,-3-1 0,-8-2 0,0 2 0,3-2 0,-2 1 0,-3 1 0,-4-2 0,-5 2 0,1 0 0,-4-1 0,-4 0 0,-3-1 0,-3 0 0,-2 1 0,-4-2 0,-2 1 0,0-3 0,2 1 0,4-1 0,3 0 0,7 0 0,8 0 0,9 0 0,7 0 0,5 0 0,3 0 0,-2 0 0,2 0 0,-3 0 0,-4 0 0,-1 0 0,-4 0 0,-3 0 0,-4 0 0,-6 0 0,-2 0 0,-2 0 0,-3 0 0,2 0 0,0 0 0,1 0 0,-1 0 0,1 0 0,-1 0 0,2 0 0,4 0 0,1 0 0,-1 0 0,-1 0 0,-1 0 0,-1 0 0,-2 0 0,-2 0 0,-2 0 0,0 0 0,-1-3 0,-1 1 0,1-1 0,-3 1 0,1 2 0,2 0 0,-3 0 0,3 0 0,0 0 0,-2 0 0,2-2 0,-1-1 0,2 1 0,0-1 0,-1 3 0,4 0 0,0 0 0,2 0 0,-2 0 0,-3-2 0,-1-1 0,0 0 0,-1 1 0,2 2 0,-3 0 0,-1 0 0,1 0 0,-1 0 0,1 0 0,-1-2 0,-3-1 0,3 0 0,1 1 0,3 2 0,-1-2 0,0-1 0,1-1 0,-1-1 0,1 2 0,0 1 0,0-1 0,-3 0 0,2 0 0,-2 1 0,0 0 0,-2-1 0,-2 1 0,0-2 0,3 2 0,1-1 0,2 0 0,1 0 0,-4 0 0,4 1 0,-3-1 0,0 1 0,-1-1 0,-3 0 0,2-2 0,2 2 0,0-2 0,-1-1 0,-3 1 0,0 1 0,0 0 0,0 0 0,0 0 0,0-1 0,0 1 0,0 0 0,0 1 0,-3 0 0,0 1 0,-2 1 0,-3-1 0,3-1 0,-3 1 0,2 1 0,0 1 0,-2 0 0,0 0 0,-1 0 0,-1 0 0,2 0 0,1 0 0,0 0 0,-1 0 0,-1 0 0,-4 0 0,3 3 0,-2 2 0,0 6 0,0 2 0,-3 3 0,0 2 0,0 2 0,-3 0 0,0-3 0,-2-2 0,0-1 0,0-2 0,0 0 0,0 0 0,0-1 0,0-3 0,0 1 0,-2 0 0,-8-3 0,1-1 0,-7-3 0,4-2 0,0 0 0,-2 0 0,-2 0 0,1 0 0,-1 0 0,2 0 0,2 0 0,-3 0 0,1 0 0,1 0 0,-1 0 0,-1 0 0,0 0 0,-2 0 0,0 0 0,-2 0 0,-4 0 0,-1 0 0,-2 0 0,-4 0 0,-2 0 0,-6 0 0,-4 0 0,-8 0 0,-6 0 0,-4 0 0,-1-3 0,4-2 0,8-2 0,6 0 0,6-1 0,2 1 0,-1-1 0,-2-1 0,-1-1 0,2-3 0,4 0 0,7 2 0,8-1 0,9 6 0,5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8:47:18.340"/>
    </inkml:context>
    <inkml:brush xml:id="br0">
      <inkml:brushProperty name="width" value="0.35" units="cm"/>
      <inkml:brushProperty name="height" value="0.35" units="cm"/>
      <inkml:brushProperty name="color" value="#FFFCFA"/>
    </inkml:brush>
  </inkml:definitions>
  <inkml:trace contextRef="#ctx0" brushRef="#br0">4805 432 24575,'-66'0'0,"-26"-4"0,33 1 0,-4-2 0,-13-1 0,-3-1 0,-1-1 0,-1 0 0,4 1 0,1 1 0,9 0 0,4 0 0,-37-2 0,23 2 0,20 0 0,14 3 0,7 1 0,3 2 0,4 0 0,-1 0 0,3 0 0,0 0 0,0 0 0,1 0 0,-5 0 0,0 0 0,-6 0 0,-5 0 0,-7 3 0,-4 3 0,-3 3 0,-1 0 0,5-3 0,0-1 0,4-1 0,0 2 0,0 2 0,0 1 0,-8 0 0,-6 0 0,-15 1 0,-8 0 0,-6 3 0,-6 0 0,2-3 0,4-3 0,7-4 0,10-3 0,8 0 0,2 0 0,5 0 0,3 0 0,4 0 0,4 0 0,0 0 0,0 0 0,0 0 0,3 0 0,1 0 0,3 0 0,0 0 0,-1 0 0,1 0 0,0 0 0,0 2 0,0 5 0,-1 4 0,-1 5 0,1 2 0,-2-1 0,2 0 0,3-2 0,1-3 0,5-3 0,5-4 0,4-2 0,8-6 0,6-7 0,5-7 0,5-7 0,1-5 0,5 1 0,5 3 0,5 4 0,2 4 0,0-1 0,-4 1 0,-1 0 0,2 2 0,-3 3 0,3 0 0,0 4 0,-1 0 0,3 3 0,1 3 0,2 1 0,2 1 0,5 0 0,5 0 0,8 0 0,5 0 0,6 0 0,5 0 0,5 0 0,5-1 0,3-2 0,3-1 0,1 1 0,-2-2 0,-3 0 0,-2-4 0,-2-3 0,6-4 0,9-2 0,7 0 0,8 0 0,4 3 0,-48 9 0,1 0 0,-1 1 0,-1 0 0,45-2 0,-8 4 0,-8 0 0,-10 3 0,-6-2 0,-6-1 0,0-1 0,8 1 0,7 1 0,7 2 0,5 0 0,5 0 0,1 0 0,-3 0 0,-4 0 0,-13 0 0,-7 0 0,-6 0 0,-8 0 0,4-1 0,3-5 0,5-4 0,5-2 0,1-1 0,-1 1 0,1 0 0,-1-1 0,0 0 0,-4 0 0,-4 3 0,-9 2 0,-7 1 0,-2 1 0,-5-1 0,0 1 0,1 2 0,-5 1 0,1 3 0,-4 0 0,0 0 0,-1 0 0,1 0 0,0 0 0,0 1 0,-1 5 0,-2 5 0,-1 8 0,-2 10 0,2 8 0,-2 10 0,-5 6 0,-7-1 0,-5-3 0,-4-8 0,0-5 0,0-5 0,0-6 0,0-2 0,0-4 0,0 1 0,0 0 0,0-1 0,0-1 0,0-2 0,0-2 0,0 0 0,0-2 0,0 0 0,0-2 0,0 0 0,0 0 0,-10-3 0,1-3 0,-11-1 0,-2-3 0,-6 0 0,-3 0 0,-4 0 0,2 0 0,0 0 0,2 0 0,-1 0 0,0 0 0,-2 0 0,-1 0 0,-2 0 0,-1 0 0,-3 0 0,-2 0 0,-2 0 0,-3 0 0,0 0 0,0-3 0,0 0 0,0-2 0,-4 0 0,-1-1 0,-3-3 0,0 2 0,3-2 0,1 2 0,4 1 0,-1 0 0,-4-1 0,-6 0 0,-8 0 0,-8-1 0,-4 1 0,-5 2 0,0 1 0,1 3 0,2 1 0,3 0 0,3-3 0,4 0 0,2 0 0,7 0 0,0 3 0,-4 0 0,-4 0 0,-8 0 0,-3 0 0,1 0 0,-2 0 0,0 0 0,6 0 0,6 0 0,8 0 0,9 1 0,1 1 0,4 4 0,-1 1 0,-7 3 0,-8 1 0,-8 0 0,-7 3 0,-3 0 0,-1-2 0,-1-1 0,4 0 0,9-4 0,6 3 0,11-4 0,5 1 0,4-1 0,5-3 0,0-1 0,2-2 0,2 0 0,6 0 0,3 0 0,8 0 0,6 2 0,7 2 0,29 8 0,2-1 0,21 1 0,-8-7 0,-5-2 0,-2-3 0,-2 0 0,-4 0 0,-2 0 0,-2 0 0,2 0 0,1 0 0,3 0 0,3 0 0,2 0 0,2 2 0,1 1 0,1-1 0,0 1 0,1-3 0,1 0 0,-1 0 0,3 0 0,1 0 0,0 0 0,3 0 0,-3 0 0,-3 0 0,1 0 0,0 0 0,0 0 0,2 0 0,2 0 0,5 0 0,7 0 0,6 5 0,3 2 0,2 5 0,3 3 0,1-1 0,0 2 0,-2-4 0,-3-3 0,-1 0 0,-4-3 0,0-1 0,-3-3 0,1-2 0,1 0 0,2 0 0,4 0 0,1 0 0,1 0 0,-1 0 0,0 0 0,-1 0 0,-1 0 0,-3 0 0,-6 0 0,-3 0 0,-5 0 0,1 0 0,0 0 0,0 0 0,0 0 0,3 0 0,2 0 0,3 0 0,2 0 0,0 0 0,3 0 0,-4 0 0,-2-1 0,-5-2 0,-2-1 0,-3 1 0,-4 0 0,-4 0 0,-6 1 0,-1 0 0,-2 1 0,-1-2 0,3 0 0,0 0 0,3 1 0,0 2 0,1 0 0,-4 0 0,-3 0 0,-4 0 0,-3 0 0,0 0 0,-3 0 0,-2 0 0,0 0 0,-1 0 0,1 0 0,1 0 0,-1 0 0,0 0 0,2 0 0,-1 0 0,-2 0 0,-6 0 0,-45 0 0,4 0 0,-38 0 0,22 0 0,3 0 0,7 0 0,7 2 0,1 1 0,0-1 0,0 0 0,-6-2 0,-1 0 0,-3 0 0,-4 0 0,-2 0 0,-7 0 0,-10 0 0,-8 0 0,-8 0 0,0 0 0,1 0 0,-5 0 0,-1 0 0,0 0 0,6 0 0,14 0 0,10 0 0,6 0 0,6 0 0,2 0 0,-1 0 0,-3 0 0,-1 0 0,-2 0 0,0 0 0,0 0 0,0 0 0,0 0 0,-1 0 0,0 0 0,0 0 0,0 0 0,4 0 0,4 0 0,3 0 0,2 0 0,1 0 0,1 0 0,0 0 0,1 0 0,-1 0 0,3 0 0,1 0 0,2 0 0,1 0 0,1 0 0,0 0 0,1 0 0,4 0 0,0 0 0,3 0 0,0 0 0,-2 0 0,0 0 0,2 0 0,1 0 0,0 0 0,-1 0 0,1 0 0,-1 0 0,1 0 0,-1 0 0,-2 0 0,1 0 0,1 0 0,1 0 0,0 0 0,-2 0 0,-1 0 0,0 0 0,-1 0 0,1 0 0,0 0 0,-3 0 0,-1 0 0,0 0 0,-1 0 0,1 0 0,-3 0 0,0 0 0,0 0 0,-1 0 0,2 0 0,-2 0 0,1 0 0,1 0 0,0 0 0,1 0 0,-2 0 0,-3 0 0,2 0 0,1 0 0,1 0 0,1 0 0,1 0 0,1 0 0,6 0 0,-1 3 0,2 0 0,0 1 0,0 1 0,3-3 0,0-1 0,1-1 0,1 2 0,-2 1 0,1 0 0,-3-1 0,-1-2 0,-1 0 0,1 0 0,1 0 0,0 0 0,0 0 0,-3 0 0,-2 0 0,-2 0 0,-4 0 0,-2 0 0,-2 0 0,-4 0 0,-1 0 0,-2 0 0,-5 0 0,-3 0 0,-3 0 0,-3 0 0,-2-2 0,-3-1 0,0-3 0,-4-3 0,-5 2 0,-3-3 0,4 4 0,29 2 0,10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3T18:47:18.614"/>
    </inkml:context>
    <inkml:brush xml:id="br0">
      <inkml:brushProperty name="width" value="0.35" units="cm"/>
      <inkml:brushProperty name="height" value="0.35" units="cm"/>
      <inkml:brushProperty name="color" value="#FFFCFA"/>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19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txBody>
          <a:bodyPr/>
          <a:lstStyle/>
          <a:p>
            <a:endParaRPr lang="en-US"/>
          </a:p>
        </p:txBody>
      </p:sp>
      <p:sp>
        <p:nvSpPr>
          <p:cNvPr id="3" name="Shape 1"/>
          <p:cNvSpPr/>
          <p:nvPr/>
        </p:nvSpPr>
        <p:spPr>
          <a:xfrm>
            <a:off x="0" y="0"/>
            <a:ext cx="14630400" cy="8229600"/>
          </a:xfrm>
          <a:prstGeom prst="rect">
            <a:avLst/>
          </a:prstGeom>
          <a:solidFill>
            <a:srgbClr val="FFFC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90.png"/><Relationship Id="rId5" Type="http://schemas.openxmlformats.org/officeDocument/2006/relationships/image" Target="../media/image12.png"/><Relationship Id="rId10" Type="http://schemas.openxmlformats.org/officeDocument/2006/relationships/customXml" Target="../ink/ink2.xml"/><Relationship Id="rId4" Type="http://schemas.openxmlformats.org/officeDocument/2006/relationships/image" Target="../media/image11.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20.png"/><Relationship Id="rId5" Type="http://schemas.openxmlformats.org/officeDocument/2006/relationships/customXml" Target="../ink/ink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0.png"/><Relationship Id="rId7" Type="http://schemas.openxmlformats.org/officeDocument/2006/relationships/customXml" Target="../ink/ink6.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60.png"/><Relationship Id="rId5" Type="http://schemas.openxmlformats.org/officeDocument/2006/relationships/customXml" Target="../ink/ink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081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AI-Driven Employee Feedback Analysis</a:t>
            </a:r>
            <a:endParaRPr lang="en-US" sz="3900" dirty="0"/>
          </a:p>
        </p:txBody>
      </p:sp>
      <p:sp>
        <p:nvSpPr>
          <p:cNvPr id="4" name="Text 1"/>
          <p:cNvSpPr/>
          <p:nvPr/>
        </p:nvSpPr>
        <p:spPr>
          <a:xfrm>
            <a:off x="793790" y="4030266"/>
            <a:ext cx="7556421" cy="1488400"/>
          </a:xfrm>
          <a:prstGeom prst="rect">
            <a:avLst/>
          </a:prstGeom>
          <a:noFill/>
          <a:ln/>
        </p:spPr>
        <p:txBody>
          <a:bodyPr wrap="square" lIns="0" tIns="0" rIns="0" bIns="0" rtlCol="0" anchor="t"/>
          <a:lstStyle/>
          <a:p>
            <a:pPr marL="0" indent="0" algn="l">
              <a:lnSpc>
                <a:spcPts val="3900"/>
              </a:lnSpc>
              <a:buNone/>
            </a:pPr>
            <a:r>
              <a:rPr lang="en-US" sz="3100" b="1" dirty="0">
                <a:solidFill>
                  <a:srgbClr val="443728"/>
                </a:solidFill>
                <a:latin typeface="Crimson Pro Bold" pitchFamily="34" charset="0"/>
                <a:ea typeface="Crimson Pro Bold" pitchFamily="34" charset="-122"/>
                <a:cs typeface="Crimson Pro Bold" pitchFamily="34" charset="-120"/>
              </a:rPr>
              <a:t>A Sentiment Intelligence System for Workplace Well-Being and HR Decision-Making</a:t>
            </a:r>
            <a:endParaRPr lang="en-US" sz="3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396549" y="446127"/>
            <a:ext cx="2109014" cy="263604"/>
          </a:xfrm>
          <a:prstGeom prst="rect">
            <a:avLst/>
          </a:prstGeom>
          <a:noFill/>
          <a:ln/>
        </p:spPr>
        <p:txBody>
          <a:bodyPr wrap="none" lIns="0" tIns="0" rIns="0" bIns="0" rtlCol="0" anchor="t"/>
          <a:lstStyle/>
          <a:p>
            <a:pPr>
              <a:lnSpc>
                <a:spcPts val="2063"/>
              </a:lnSpc>
            </a:pPr>
            <a:r>
              <a:rPr lang="en-US" sz="2400" b="1" dirty="0">
                <a:solidFill>
                  <a:srgbClr val="443728"/>
                </a:solidFill>
                <a:latin typeface="Crimson Pro Bold" pitchFamily="34" charset="0"/>
                <a:ea typeface="Crimson Pro Bold" pitchFamily="34" charset="-122"/>
                <a:cs typeface="Crimson Pro Bold" pitchFamily="34" charset="-120"/>
              </a:rPr>
              <a:t>Project Team – LLM Legends</a:t>
            </a:r>
            <a:endParaRPr lang="en-US" sz="2400" dirty="0"/>
          </a:p>
        </p:txBody>
      </p:sp>
      <p:pic>
        <p:nvPicPr>
          <p:cNvPr id="3" name="Image 0" descr="preencoded.png"/>
          <p:cNvPicPr>
            <a:picLocks noChangeAspect="1"/>
          </p:cNvPicPr>
          <p:nvPr/>
        </p:nvPicPr>
        <p:blipFill>
          <a:blip r:embed="rId3"/>
          <a:stretch>
            <a:fillRect/>
          </a:stretch>
        </p:blipFill>
        <p:spPr>
          <a:xfrm>
            <a:off x="2396550" y="986463"/>
            <a:ext cx="1998017" cy="1998017"/>
          </a:xfrm>
          <a:prstGeom prst="rect">
            <a:avLst/>
          </a:prstGeom>
        </p:spPr>
      </p:pic>
      <p:sp>
        <p:nvSpPr>
          <p:cNvPr id="4" name="Text 1"/>
          <p:cNvSpPr/>
          <p:nvPr/>
        </p:nvSpPr>
        <p:spPr>
          <a:xfrm>
            <a:off x="2396549" y="3103067"/>
            <a:ext cx="1581716" cy="197614"/>
          </a:xfrm>
          <a:prstGeom prst="rect">
            <a:avLst/>
          </a:prstGeom>
          <a:noFill/>
          <a:ln/>
        </p:spPr>
        <p:txBody>
          <a:bodyPr wrap="none" lIns="0" tIns="0" rIns="0" bIns="0" rtlCol="0" anchor="t"/>
          <a:lstStyle/>
          <a:p>
            <a:pPr>
              <a:lnSpc>
                <a:spcPts val="1538"/>
              </a:lnSpc>
            </a:pPr>
            <a:r>
              <a:rPr lang="en-US" sz="1400" b="1" dirty="0">
                <a:solidFill>
                  <a:srgbClr val="443728"/>
                </a:solidFill>
                <a:latin typeface="Crimson Pro Bold" pitchFamily="34" charset="0"/>
                <a:ea typeface="Crimson Pro Bold" pitchFamily="34" charset="-122"/>
                <a:cs typeface="Crimson Pro Bold" pitchFamily="34" charset="-120"/>
              </a:rPr>
              <a:t>M.Dhanesh Sai</a:t>
            </a:r>
            <a:endParaRPr lang="en-US" sz="1400" dirty="0"/>
          </a:p>
        </p:txBody>
      </p:sp>
      <p:sp>
        <p:nvSpPr>
          <p:cNvPr id="5" name="Text 2"/>
          <p:cNvSpPr/>
          <p:nvPr/>
        </p:nvSpPr>
        <p:spPr>
          <a:xfrm>
            <a:off x="2396549" y="3406051"/>
            <a:ext cx="3073956" cy="168682"/>
          </a:xfrm>
          <a:prstGeom prst="rect">
            <a:avLst/>
          </a:prstGeom>
          <a:noFill/>
          <a:ln/>
        </p:spPr>
        <p:txBody>
          <a:bodyPr wrap="none" lIns="0" tIns="0" rIns="0" bIns="0" rtlCol="0" anchor="t"/>
          <a:lstStyle/>
          <a:p>
            <a:pPr>
              <a:lnSpc>
                <a:spcPts val="1313"/>
              </a:lnSpc>
            </a:pPr>
            <a:r>
              <a:rPr lang="en-US" sz="1000" dirty="0">
                <a:solidFill>
                  <a:srgbClr val="443728"/>
                </a:solidFill>
                <a:latin typeface="Open Sans" pitchFamily="34" charset="0"/>
                <a:ea typeface="Open Sans" pitchFamily="34" charset="-122"/>
                <a:cs typeface="Open Sans" pitchFamily="34" charset="-120"/>
              </a:rPr>
              <a:t>AP23110010275</a:t>
            </a:r>
            <a:endParaRPr lang="en-US" sz="1000" dirty="0"/>
          </a:p>
        </p:txBody>
      </p:sp>
      <p:pic>
        <p:nvPicPr>
          <p:cNvPr id="6" name="Image 1" descr="preencoded.png"/>
          <p:cNvPicPr>
            <a:picLocks noChangeAspect="1"/>
          </p:cNvPicPr>
          <p:nvPr/>
        </p:nvPicPr>
        <p:blipFill>
          <a:blip r:embed="rId4"/>
          <a:stretch>
            <a:fillRect/>
          </a:stretch>
        </p:blipFill>
        <p:spPr>
          <a:xfrm>
            <a:off x="5733396" y="986463"/>
            <a:ext cx="1998017" cy="1998017"/>
          </a:xfrm>
          <a:prstGeom prst="rect">
            <a:avLst/>
          </a:prstGeom>
        </p:spPr>
      </p:pic>
      <p:sp>
        <p:nvSpPr>
          <p:cNvPr id="7" name="Text 3"/>
          <p:cNvSpPr/>
          <p:nvPr/>
        </p:nvSpPr>
        <p:spPr>
          <a:xfrm>
            <a:off x="5733395" y="3103067"/>
            <a:ext cx="1581716" cy="197614"/>
          </a:xfrm>
          <a:prstGeom prst="rect">
            <a:avLst/>
          </a:prstGeom>
          <a:noFill/>
          <a:ln/>
        </p:spPr>
        <p:txBody>
          <a:bodyPr wrap="none" lIns="0" tIns="0" rIns="0" bIns="0" rtlCol="0" anchor="t"/>
          <a:lstStyle/>
          <a:p>
            <a:pPr>
              <a:lnSpc>
                <a:spcPts val="1538"/>
              </a:lnSpc>
            </a:pPr>
            <a:r>
              <a:rPr lang="en-US" sz="1400" b="1" dirty="0">
                <a:solidFill>
                  <a:srgbClr val="443728"/>
                </a:solidFill>
                <a:latin typeface="Crimson Pro Bold" pitchFamily="34" charset="0"/>
                <a:ea typeface="Crimson Pro Bold" pitchFamily="34" charset="-122"/>
                <a:cs typeface="Crimson Pro Bold" pitchFamily="34" charset="-120"/>
              </a:rPr>
              <a:t>K.Revanth</a:t>
            </a:r>
            <a:endParaRPr lang="en-US" sz="1400" dirty="0"/>
          </a:p>
        </p:txBody>
      </p:sp>
      <p:sp>
        <p:nvSpPr>
          <p:cNvPr id="8" name="Text 4"/>
          <p:cNvSpPr/>
          <p:nvPr/>
        </p:nvSpPr>
        <p:spPr>
          <a:xfrm>
            <a:off x="5733395" y="3406051"/>
            <a:ext cx="3073956" cy="168682"/>
          </a:xfrm>
          <a:prstGeom prst="rect">
            <a:avLst/>
          </a:prstGeom>
          <a:noFill/>
          <a:ln/>
        </p:spPr>
        <p:txBody>
          <a:bodyPr wrap="none" lIns="0" tIns="0" rIns="0" bIns="0" rtlCol="0" anchor="t"/>
          <a:lstStyle/>
          <a:p>
            <a:pPr>
              <a:lnSpc>
                <a:spcPts val="1313"/>
              </a:lnSpc>
            </a:pPr>
            <a:r>
              <a:rPr lang="en-US" sz="1000" dirty="0">
                <a:solidFill>
                  <a:srgbClr val="443728"/>
                </a:solidFill>
                <a:latin typeface="Open Sans" pitchFamily="34" charset="0"/>
                <a:ea typeface="Open Sans" pitchFamily="34" charset="-122"/>
                <a:cs typeface="Open Sans" pitchFamily="34" charset="-120"/>
              </a:rPr>
              <a:t>AP23110010566</a:t>
            </a:r>
            <a:endParaRPr lang="en-US" sz="1000" dirty="0"/>
          </a:p>
        </p:txBody>
      </p:sp>
      <p:pic>
        <p:nvPicPr>
          <p:cNvPr id="9" name="Image 2" descr="preencoded.png"/>
          <p:cNvPicPr>
            <a:picLocks noChangeAspect="1"/>
          </p:cNvPicPr>
          <p:nvPr/>
        </p:nvPicPr>
        <p:blipFill>
          <a:blip r:embed="rId5"/>
          <a:stretch>
            <a:fillRect/>
          </a:stretch>
        </p:blipFill>
        <p:spPr>
          <a:xfrm>
            <a:off x="9070240" y="986462"/>
            <a:ext cx="2063651" cy="2063651"/>
          </a:xfrm>
          <a:prstGeom prst="rect">
            <a:avLst/>
          </a:prstGeom>
        </p:spPr>
      </p:pic>
      <p:sp>
        <p:nvSpPr>
          <p:cNvPr id="10" name="Text 5"/>
          <p:cNvSpPr/>
          <p:nvPr/>
        </p:nvSpPr>
        <p:spPr>
          <a:xfrm>
            <a:off x="9070240" y="3168700"/>
            <a:ext cx="1581716" cy="197614"/>
          </a:xfrm>
          <a:prstGeom prst="rect">
            <a:avLst/>
          </a:prstGeom>
          <a:noFill/>
          <a:ln/>
        </p:spPr>
        <p:txBody>
          <a:bodyPr wrap="none" lIns="0" tIns="0" rIns="0" bIns="0" rtlCol="0" anchor="t"/>
          <a:lstStyle/>
          <a:p>
            <a:pPr>
              <a:lnSpc>
                <a:spcPts val="1538"/>
              </a:lnSpc>
            </a:pPr>
            <a:r>
              <a:rPr lang="en-US" sz="1400" b="1" dirty="0">
                <a:solidFill>
                  <a:srgbClr val="443728"/>
                </a:solidFill>
                <a:latin typeface="Crimson Pro Bold" pitchFamily="34" charset="0"/>
                <a:ea typeface="Crimson Pro Bold" pitchFamily="34" charset="-122"/>
                <a:cs typeface="Crimson Pro Bold" pitchFamily="34" charset="-120"/>
              </a:rPr>
              <a:t>N.Sathvik</a:t>
            </a:r>
            <a:endParaRPr lang="en-US" sz="1400" dirty="0"/>
          </a:p>
        </p:txBody>
      </p:sp>
      <p:sp>
        <p:nvSpPr>
          <p:cNvPr id="11" name="Text 6"/>
          <p:cNvSpPr/>
          <p:nvPr/>
        </p:nvSpPr>
        <p:spPr>
          <a:xfrm>
            <a:off x="9070241" y="3471684"/>
            <a:ext cx="3174861" cy="168682"/>
          </a:xfrm>
          <a:prstGeom prst="rect">
            <a:avLst/>
          </a:prstGeom>
          <a:noFill/>
          <a:ln/>
        </p:spPr>
        <p:txBody>
          <a:bodyPr wrap="none" lIns="0" tIns="0" rIns="0" bIns="0" rtlCol="0" anchor="t"/>
          <a:lstStyle/>
          <a:p>
            <a:pPr>
              <a:lnSpc>
                <a:spcPts val="1313"/>
              </a:lnSpc>
            </a:pPr>
            <a:r>
              <a:rPr lang="en-US" sz="1000" dirty="0">
                <a:solidFill>
                  <a:srgbClr val="443728"/>
                </a:solidFill>
                <a:latin typeface="Open Sans" pitchFamily="34" charset="0"/>
                <a:ea typeface="Open Sans" pitchFamily="34" charset="-122"/>
                <a:cs typeface="Open Sans" pitchFamily="34" charset="-120"/>
              </a:rPr>
              <a:t>AP23110010326</a:t>
            </a:r>
            <a:endParaRPr lang="en-US" sz="1000" dirty="0"/>
          </a:p>
        </p:txBody>
      </p:sp>
      <p:pic>
        <p:nvPicPr>
          <p:cNvPr id="12" name="Image 3" descr="preencoded.png"/>
          <p:cNvPicPr>
            <a:picLocks noChangeAspect="1"/>
          </p:cNvPicPr>
          <p:nvPr/>
        </p:nvPicPr>
        <p:blipFill>
          <a:blip r:embed="rId6"/>
          <a:stretch>
            <a:fillRect/>
          </a:stretch>
        </p:blipFill>
        <p:spPr>
          <a:xfrm>
            <a:off x="3395558" y="3967105"/>
            <a:ext cx="3113514" cy="3113514"/>
          </a:xfrm>
          <a:prstGeom prst="rect">
            <a:avLst/>
          </a:prstGeom>
        </p:spPr>
      </p:pic>
      <p:sp>
        <p:nvSpPr>
          <p:cNvPr id="13" name="Text 7"/>
          <p:cNvSpPr/>
          <p:nvPr/>
        </p:nvSpPr>
        <p:spPr>
          <a:xfrm>
            <a:off x="3395558" y="7224163"/>
            <a:ext cx="1581716" cy="197614"/>
          </a:xfrm>
          <a:prstGeom prst="rect">
            <a:avLst/>
          </a:prstGeom>
          <a:noFill/>
          <a:ln/>
        </p:spPr>
        <p:txBody>
          <a:bodyPr wrap="none" lIns="0" tIns="0" rIns="0" bIns="0" rtlCol="0" anchor="t"/>
          <a:lstStyle/>
          <a:p>
            <a:pPr>
              <a:lnSpc>
                <a:spcPts val="1538"/>
              </a:lnSpc>
            </a:pPr>
            <a:r>
              <a:rPr lang="en-US" sz="1400" b="1" dirty="0">
                <a:solidFill>
                  <a:srgbClr val="443728"/>
                </a:solidFill>
                <a:latin typeface="Crimson Pro Bold" pitchFamily="34" charset="0"/>
                <a:ea typeface="Crimson Pro Bold" pitchFamily="34" charset="-122"/>
                <a:cs typeface="Crimson Pro Bold" pitchFamily="34" charset="-120"/>
              </a:rPr>
              <a:t>K.L.Kamakshi</a:t>
            </a:r>
            <a:endParaRPr lang="en-US" sz="1400" dirty="0"/>
          </a:p>
        </p:txBody>
      </p:sp>
      <p:sp>
        <p:nvSpPr>
          <p:cNvPr id="14" name="Text 8"/>
          <p:cNvSpPr/>
          <p:nvPr/>
        </p:nvSpPr>
        <p:spPr>
          <a:xfrm>
            <a:off x="3402204" y="7521923"/>
            <a:ext cx="4790063" cy="168682"/>
          </a:xfrm>
          <a:prstGeom prst="rect">
            <a:avLst/>
          </a:prstGeom>
          <a:noFill/>
          <a:ln/>
        </p:spPr>
        <p:txBody>
          <a:bodyPr wrap="none" lIns="0" tIns="0" rIns="0" bIns="0" rtlCol="0" anchor="t"/>
          <a:lstStyle/>
          <a:p>
            <a:pPr>
              <a:lnSpc>
                <a:spcPts val="1313"/>
              </a:lnSpc>
            </a:pPr>
            <a:r>
              <a:rPr lang="en-US" sz="1000" dirty="0">
                <a:solidFill>
                  <a:srgbClr val="443728"/>
                </a:solidFill>
                <a:latin typeface="Open Sans" pitchFamily="34" charset="0"/>
                <a:ea typeface="Open Sans" pitchFamily="34" charset="-122"/>
                <a:cs typeface="Open Sans" pitchFamily="34" charset="-120"/>
              </a:rPr>
              <a:t>AP23110010105</a:t>
            </a:r>
            <a:endParaRPr lang="en-US" sz="1000" dirty="0"/>
          </a:p>
        </p:txBody>
      </p:sp>
      <p:pic>
        <p:nvPicPr>
          <p:cNvPr id="15" name="Image 4" descr="preencoded.png"/>
          <p:cNvPicPr>
            <a:picLocks noChangeAspect="1"/>
          </p:cNvPicPr>
          <p:nvPr/>
        </p:nvPicPr>
        <p:blipFill>
          <a:blip r:embed="rId7"/>
          <a:stretch>
            <a:fillRect/>
          </a:stretch>
        </p:blipFill>
        <p:spPr>
          <a:xfrm>
            <a:off x="7320586" y="3985587"/>
            <a:ext cx="3113514" cy="3113514"/>
          </a:xfrm>
          <a:prstGeom prst="rect">
            <a:avLst/>
          </a:prstGeom>
        </p:spPr>
      </p:pic>
      <p:sp>
        <p:nvSpPr>
          <p:cNvPr id="16" name="Text 9"/>
          <p:cNvSpPr/>
          <p:nvPr/>
        </p:nvSpPr>
        <p:spPr>
          <a:xfrm>
            <a:off x="7449502" y="7204472"/>
            <a:ext cx="1581716" cy="197614"/>
          </a:xfrm>
          <a:prstGeom prst="rect">
            <a:avLst/>
          </a:prstGeom>
          <a:noFill/>
          <a:ln/>
        </p:spPr>
        <p:txBody>
          <a:bodyPr wrap="none" lIns="0" tIns="0" rIns="0" bIns="0" rtlCol="0" anchor="t"/>
          <a:lstStyle/>
          <a:p>
            <a:pPr>
              <a:lnSpc>
                <a:spcPts val="1538"/>
              </a:lnSpc>
            </a:pPr>
            <a:r>
              <a:rPr lang="en-US" sz="1400" b="1" dirty="0">
                <a:solidFill>
                  <a:srgbClr val="443728"/>
                </a:solidFill>
                <a:latin typeface="Crimson Pro Bold" pitchFamily="34" charset="0"/>
                <a:ea typeface="Crimson Pro Bold" pitchFamily="34" charset="-122"/>
                <a:cs typeface="Crimson Pro Bold" pitchFamily="34" charset="-120"/>
              </a:rPr>
              <a:t>Bhanu Priya</a:t>
            </a:r>
            <a:endParaRPr lang="en-US" sz="1400" dirty="0"/>
          </a:p>
        </p:txBody>
      </p:sp>
      <p:sp>
        <p:nvSpPr>
          <p:cNvPr id="17" name="Text 10"/>
          <p:cNvSpPr/>
          <p:nvPr/>
        </p:nvSpPr>
        <p:spPr>
          <a:xfrm>
            <a:off x="7449503" y="7507457"/>
            <a:ext cx="4790063" cy="168682"/>
          </a:xfrm>
          <a:prstGeom prst="rect">
            <a:avLst/>
          </a:prstGeom>
          <a:noFill/>
          <a:ln/>
        </p:spPr>
        <p:txBody>
          <a:bodyPr wrap="none" lIns="0" tIns="0" rIns="0" bIns="0" rtlCol="0" anchor="t"/>
          <a:lstStyle/>
          <a:p>
            <a:pPr>
              <a:lnSpc>
                <a:spcPts val="1313"/>
              </a:lnSpc>
            </a:pPr>
            <a:r>
              <a:rPr lang="en-US" sz="1000" dirty="0">
                <a:solidFill>
                  <a:srgbClr val="443728"/>
                </a:solidFill>
                <a:latin typeface="Open Sans" pitchFamily="34" charset="0"/>
                <a:ea typeface="Open Sans" pitchFamily="34" charset="-122"/>
                <a:cs typeface="Open Sans" pitchFamily="34" charset="-120"/>
              </a:rPr>
              <a:t>AP23110011359</a:t>
            </a:r>
            <a:endParaRPr lang="en-US" sz="1000" dirty="0"/>
          </a:p>
        </p:txBody>
      </p:sp>
      <p:sp>
        <p:nvSpPr>
          <p:cNvPr id="18" name="Text 11"/>
          <p:cNvSpPr/>
          <p:nvPr/>
        </p:nvSpPr>
        <p:spPr>
          <a:xfrm>
            <a:off x="2396550" y="7889558"/>
            <a:ext cx="9837301" cy="168682"/>
          </a:xfrm>
          <a:prstGeom prst="rect">
            <a:avLst/>
          </a:prstGeom>
          <a:noFill/>
          <a:ln/>
        </p:spPr>
        <p:txBody>
          <a:bodyPr wrap="none" lIns="0" tIns="0" rIns="0" bIns="0" rtlCol="0" anchor="t"/>
          <a:lstStyle/>
          <a:p>
            <a:pPr>
              <a:lnSpc>
                <a:spcPts val="1313"/>
              </a:lnSpc>
            </a:pPr>
            <a:endParaRPr lang="en-US" sz="825" dirty="0"/>
          </a:p>
        </p:txBody>
      </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2CA606CE-15FC-A11B-AC1E-C50EE2A2175F}"/>
                  </a:ext>
                </a:extLst>
              </p14:cNvPr>
              <p14:cNvContentPartPr/>
              <p14:nvPr/>
            </p14:nvContentPartPr>
            <p14:xfrm>
              <a:off x="12832664" y="7783163"/>
              <a:ext cx="1628640" cy="298440"/>
            </p14:xfrm>
          </p:contentPart>
        </mc:Choice>
        <mc:Fallback xmlns="">
          <p:pic>
            <p:nvPicPr>
              <p:cNvPr id="20" name="Ink 19">
                <a:extLst>
                  <a:ext uri="{FF2B5EF4-FFF2-40B4-BE49-F238E27FC236}">
                    <a16:creationId xmlns:a16="http://schemas.microsoft.com/office/drawing/2014/main" id="{2CA606CE-15FC-A11B-AC1E-C50EE2A2175F}"/>
                  </a:ext>
                </a:extLst>
              </p:cNvPr>
              <p:cNvPicPr/>
              <p:nvPr/>
            </p:nvPicPr>
            <p:blipFill>
              <a:blip r:embed="rId9"/>
              <a:stretch>
                <a:fillRect/>
              </a:stretch>
            </p:blipFill>
            <p:spPr>
              <a:xfrm>
                <a:off x="12769664" y="7720523"/>
                <a:ext cx="1754280" cy="42408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19601" y="425887"/>
            <a:ext cx="10391061" cy="484108"/>
          </a:xfrm>
          <a:prstGeom prst="rect">
            <a:avLst/>
          </a:prstGeom>
          <a:noFill/>
          <a:ln/>
        </p:spPr>
        <p:txBody>
          <a:bodyPr wrap="none" lIns="0" tIns="0" rIns="0" bIns="0" rtlCol="0" anchor="t"/>
          <a:lstStyle/>
          <a:p>
            <a:pPr marL="0" indent="0" algn="l">
              <a:lnSpc>
                <a:spcPts val="3800"/>
              </a:lnSpc>
              <a:buNone/>
            </a:pPr>
            <a:r>
              <a:rPr lang="en-US" sz="3000" b="1" dirty="0">
                <a:solidFill>
                  <a:srgbClr val="443728"/>
                </a:solidFill>
                <a:latin typeface="Crimson Pro Bold" pitchFamily="34" charset="0"/>
                <a:ea typeface="Crimson Pro Bold" pitchFamily="34" charset="-122"/>
                <a:cs typeface="Crimson Pro Bold" pitchFamily="34" charset="-120"/>
              </a:rPr>
              <a:t>The Challenge: Unstructured Feedback &amp; Missed Opportunities</a:t>
            </a:r>
            <a:endParaRPr lang="en-US" sz="3000" dirty="0"/>
          </a:p>
        </p:txBody>
      </p:sp>
      <p:sp>
        <p:nvSpPr>
          <p:cNvPr id="3" name="Shape 1"/>
          <p:cNvSpPr/>
          <p:nvPr/>
        </p:nvSpPr>
        <p:spPr>
          <a:xfrm>
            <a:off x="340203" y="1219795"/>
            <a:ext cx="6897488" cy="6895505"/>
          </a:xfrm>
          <a:prstGeom prst="roundRect">
            <a:avLst>
              <a:gd name="adj" fmla="val 1658"/>
            </a:avLst>
          </a:prstGeom>
          <a:solidFill>
            <a:srgbClr val="FFFCFA"/>
          </a:solidFill>
          <a:ln w="22860">
            <a:solidFill>
              <a:srgbClr val="D1C8C6"/>
            </a:solidFill>
            <a:prstDash val="solid"/>
          </a:ln>
        </p:spPr>
        <p:txBody>
          <a:bodyPr/>
          <a:lstStyle/>
          <a:p>
            <a:endParaRPr lang="en-US"/>
          </a:p>
        </p:txBody>
      </p:sp>
      <p:sp>
        <p:nvSpPr>
          <p:cNvPr id="4" name="Shape 2"/>
          <p:cNvSpPr/>
          <p:nvPr/>
        </p:nvSpPr>
        <p:spPr>
          <a:xfrm>
            <a:off x="596741" y="1219795"/>
            <a:ext cx="91440" cy="6746081"/>
          </a:xfrm>
          <a:prstGeom prst="roundRect">
            <a:avLst>
              <a:gd name="adj" fmla="val 71150"/>
            </a:avLst>
          </a:prstGeom>
          <a:solidFill>
            <a:srgbClr val="835E54"/>
          </a:solidFill>
          <a:ln/>
        </p:spPr>
        <p:txBody>
          <a:bodyPr/>
          <a:lstStyle/>
          <a:p>
            <a:endParaRPr lang="en-US"/>
          </a:p>
        </p:txBody>
      </p:sp>
      <p:sp>
        <p:nvSpPr>
          <p:cNvPr id="5" name="Text 3"/>
          <p:cNvSpPr/>
          <p:nvPr/>
        </p:nvSpPr>
        <p:spPr>
          <a:xfrm>
            <a:off x="865942" y="1397556"/>
            <a:ext cx="2327553" cy="290513"/>
          </a:xfrm>
          <a:prstGeom prst="rect">
            <a:avLst/>
          </a:prstGeom>
          <a:noFill/>
          <a:ln/>
        </p:spPr>
        <p:txBody>
          <a:bodyPr wrap="none" lIns="0" tIns="0" rIns="0" bIns="0" rtlCol="0" anchor="t"/>
          <a:lstStyle/>
          <a:p>
            <a:pPr marL="0" indent="0" algn="l">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The Problem Statement</a:t>
            </a:r>
            <a:endParaRPr lang="en-US" sz="1800" dirty="0"/>
          </a:p>
        </p:txBody>
      </p:sp>
      <p:sp>
        <p:nvSpPr>
          <p:cNvPr id="6" name="Text 4"/>
          <p:cNvSpPr/>
          <p:nvPr/>
        </p:nvSpPr>
        <p:spPr>
          <a:xfrm>
            <a:off x="865942" y="1780937"/>
            <a:ext cx="6193988" cy="991076"/>
          </a:xfrm>
          <a:prstGeom prst="rect">
            <a:avLst/>
          </a:prstGeom>
          <a:noFill/>
          <a:ln/>
        </p:spPr>
        <p:txBody>
          <a:bodyPr wrap="square" lIns="0" tIns="0" rIns="0" bIns="0" rtlCol="0" anchor="t"/>
          <a:lstStyle/>
          <a:p>
            <a:pPr marL="0" indent="0" algn="l">
              <a:lnSpc>
                <a:spcPts val="1950"/>
              </a:lnSpc>
              <a:buNone/>
            </a:pPr>
            <a:r>
              <a:rPr lang="en-US" sz="1200" dirty="0">
                <a:solidFill>
                  <a:srgbClr val="443728"/>
                </a:solidFill>
                <a:latin typeface="Open Sans" pitchFamily="34" charset="0"/>
                <a:ea typeface="Open Sans" pitchFamily="34" charset="-122"/>
                <a:cs typeface="Open Sans" pitchFamily="34" charset="-120"/>
              </a:rPr>
              <a:t>Organizations often collect vast amounts of employee feedback, yet a significant portion remains unstructured, unread, and ultimately unanalyzed. This leads to critical workplace issues being overlooked, delayed responses, and a decline in overall employee satisfaction and retention.</a:t>
            </a:r>
            <a:endParaRPr lang="en-US" sz="1200" dirty="0"/>
          </a:p>
        </p:txBody>
      </p:sp>
      <p:pic>
        <p:nvPicPr>
          <p:cNvPr id="7" name="Image 0" descr="preencoded.png"/>
          <p:cNvPicPr>
            <a:picLocks noChangeAspect="1"/>
          </p:cNvPicPr>
          <p:nvPr/>
        </p:nvPicPr>
        <p:blipFill>
          <a:blip r:embed="rId3"/>
          <a:stretch>
            <a:fillRect/>
          </a:stretch>
        </p:blipFill>
        <p:spPr>
          <a:xfrm>
            <a:off x="865942" y="2946202"/>
            <a:ext cx="6193988" cy="4129326"/>
          </a:xfrm>
          <a:prstGeom prst="rect">
            <a:avLst/>
          </a:prstGeom>
        </p:spPr>
      </p:pic>
      <p:sp>
        <p:nvSpPr>
          <p:cNvPr id="8" name="Shape 5"/>
          <p:cNvSpPr/>
          <p:nvPr/>
        </p:nvSpPr>
        <p:spPr>
          <a:xfrm>
            <a:off x="7392590" y="1219795"/>
            <a:ext cx="7098110" cy="6895505"/>
          </a:xfrm>
          <a:prstGeom prst="roundRect">
            <a:avLst>
              <a:gd name="adj" fmla="val 1658"/>
            </a:avLst>
          </a:prstGeom>
          <a:solidFill>
            <a:srgbClr val="FFFCFA"/>
          </a:solidFill>
          <a:ln w="22860">
            <a:solidFill>
              <a:srgbClr val="D1C8C6"/>
            </a:solidFill>
            <a:prstDash val="solid"/>
          </a:ln>
        </p:spPr>
        <p:txBody>
          <a:bodyPr/>
          <a:lstStyle/>
          <a:p>
            <a:endParaRPr lang="en-US"/>
          </a:p>
        </p:txBody>
      </p:sp>
      <p:sp>
        <p:nvSpPr>
          <p:cNvPr id="9" name="Shape 6"/>
          <p:cNvSpPr/>
          <p:nvPr/>
        </p:nvSpPr>
        <p:spPr>
          <a:xfrm>
            <a:off x="7369731" y="1219795"/>
            <a:ext cx="91440" cy="6746081"/>
          </a:xfrm>
          <a:prstGeom prst="roundRect">
            <a:avLst>
              <a:gd name="adj" fmla="val 71150"/>
            </a:avLst>
          </a:prstGeom>
          <a:solidFill>
            <a:srgbClr val="835E54"/>
          </a:solidFill>
          <a:ln/>
        </p:spPr>
        <p:txBody>
          <a:bodyPr/>
          <a:lstStyle/>
          <a:p>
            <a:endParaRPr lang="en-US"/>
          </a:p>
        </p:txBody>
      </p:sp>
      <p:sp>
        <p:nvSpPr>
          <p:cNvPr id="10" name="Text 7"/>
          <p:cNvSpPr/>
          <p:nvPr/>
        </p:nvSpPr>
        <p:spPr>
          <a:xfrm>
            <a:off x="7638931" y="1397556"/>
            <a:ext cx="2323505" cy="290513"/>
          </a:xfrm>
          <a:prstGeom prst="rect">
            <a:avLst/>
          </a:prstGeom>
          <a:noFill/>
          <a:ln/>
        </p:spPr>
        <p:txBody>
          <a:bodyPr wrap="none" lIns="0" tIns="0" rIns="0" bIns="0" rtlCol="0" anchor="t"/>
          <a:lstStyle/>
          <a:p>
            <a:pPr marL="0" indent="0" algn="l">
              <a:lnSpc>
                <a:spcPts val="2250"/>
              </a:lnSpc>
              <a:buNone/>
            </a:pPr>
            <a:r>
              <a:rPr lang="en-US" sz="1800" b="1" dirty="0">
                <a:solidFill>
                  <a:srgbClr val="443728"/>
                </a:solidFill>
                <a:latin typeface="Crimson Pro Bold" pitchFamily="34" charset="0"/>
                <a:ea typeface="Crimson Pro Bold" pitchFamily="34" charset="-122"/>
                <a:cs typeface="Crimson Pro Bold" pitchFamily="34" charset="-120"/>
              </a:rPr>
              <a:t>Our Core Objectives</a:t>
            </a:r>
            <a:endParaRPr lang="en-US" sz="1800" dirty="0"/>
          </a:p>
        </p:txBody>
      </p:sp>
      <p:sp>
        <p:nvSpPr>
          <p:cNvPr id="11" name="Text 8"/>
          <p:cNvSpPr/>
          <p:nvPr/>
        </p:nvSpPr>
        <p:spPr>
          <a:xfrm>
            <a:off x="7638931" y="1780937"/>
            <a:ext cx="6194108" cy="495538"/>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443728"/>
                </a:solidFill>
                <a:latin typeface="Open Sans" pitchFamily="34" charset="0"/>
                <a:ea typeface="Open Sans" pitchFamily="34" charset="-122"/>
                <a:cs typeface="Open Sans" pitchFamily="34" charset="-120"/>
              </a:rPr>
              <a:t>Automatically analyze employee feedback using advanced Natural Language Processing (NLP) and sentiment classification techniques.</a:t>
            </a:r>
            <a:endParaRPr lang="en-US" sz="1200" dirty="0"/>
          </a:p>
        </p:txBody>
      </p:sp>
      <p:sp>
        <p:nvSpPr>
          <p:cNvPr id="12" name="Text 9"/>
          <p:cNvSpPr/>
          <p:nvPr/>
        </p:nvSpPr>
        <p:spPr>
          <a:xfrm>
            <a:off x="7638931" y="2330648"/>
            <a:ext cx="6194108" cy="495538"/>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443728"/>
                </a:solidFill>
                <a:latin typeface="Open Sans" pitchFamily="34" charset="0"/>
                <a:ea typeface="Open Sans" pitchFamily="34" charset="-122"/>
                <a:cs typeface="Open Sans" pitchFamily="34" charset="-120"/>
              </a:rPr>
              <a:t>Accurately detect nuanced emotions such as satisfaction, frustration, motivation, and specific workplace concerns.</a:t>
            </a:r>
            <a:endParaRPr lang="en-US" sz="1200" dirty="0"/>
          </a:p>
        </p:txBody>
      </p:sp>
      <p:sp>
        <p:nvSpPr>
          <p:cNvPr id="13" name="Text 10"/>
          <p:cNvSpPr/>
          <p:nvPr/>
        </p:nvSpPr>
        <p:spPr>
          <a:xfrm>
            <a:off x="7638931" y="2880360"/>
            <a:ext cx="6194108" cy="495538"/>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443728"/>
                </a:solidFill>
                <a:latin typeface="Open Sans" pitchFamily="34" charset="0"/>
                <a:ea typeface="Open Sans" pitchFamily="34" charset="-122"/>
                <a:cs typeface="Open Sans" pitchFamily="34" charset="-120"/>
              </a:rPr>
              <a:t>Empower HR teams with actionable insights to proactively improve employee well-being, boost retention, and cultivate a positive workplace culture.</a:t>
            </a:r>
            <a:endParaRPr lang="en-US" sz="1200" dirty="0"/>
          </a:p>
        </p:txBody>
      </p:sp>
      <p:pic>
        <p:nvPicPr>
          <p:cNvPr id="14" name="Image 1" descr="preencoded.png"/>
          <p:cNvPicPr>
            <a:picLocks noChangeAspect="1"/>
          </p:cNvPicPr>
          <p:nvPr/>
        </p:nvPicPr>
        <p:blipFill>
          <a:blip r:embed="rId4"/>
          <a:stretch>
            <a:fillRect/>
          </a:stretch>
        </p:blipFill>
        <p:spPr>
          <a:xfrm>
            <a:off x="7638931" y="3550087"/>
            <a:ext cx="6194108" cy="42380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6835" y="272891"/>
            <a:ext cx="6542008" cy="310158"/>
          </a:xfrm>
          <a:prstGeom prst="rect">
            <a:avLst/>
          </a:prstGeom>
          <a:noFill/>
          <a:ln/>
        </p:spPr>
        <p:txBody>
          <a:bodyPr wrap="none" lIns="0" tIns="0" rIns="0" bIns="0" rtlCol="0" anchor="t"/>
          <a:lstStyle/>
          <a:p>
            <a:pPr marL="0" indent="0" algn="l">
              <a:lnSpc>
                <a:spcPts val="2400"/>
              </a:lnSpc>
              <a:buNone/>
            </a:pPr>
            <a:r>
              <a:rPr lang="en-US" sz="2000" b="1" dirty="0">
                <a:solidFill>
                  <a:srgbClr val="443728"/>
                </a:solidFill>
                <a:latin typeface="Crimson Pro Bold" pitchFamily="34" charset="0"/>
                <a:ea typeface="Crimson Pro Bold" pitchFamily="34" charset="-122"/>
                <a:cs typeface="Crimson Pro Bold" pitchFamily="34" charset="-120"/>
              </a:rPr>
              <a:t>Our AI-Powered Solution: Transforming Feedback into Insight</a:t>
            </a:r>
            <a:endParaRPr lang="en-US" sz="2000" dirty="0"/>
          </a:p>
        </p:txBody>
      </p:sp>
      <p:sp>
        <p:nvSpPr>
          <p:cNvPr id="3" name="Shape 1"/>
          <p:cNvSpPr/>
          <p:nvPr/>
        </p:nvSpPr>
        <p:spPr>
          <a:xfrm>
            <a:off x="396835" y="781407"/>
            <a:ext cx="13836729" cy="6494145"/>
          </a:xfrm>
          <a:prstGeom prst="roundRect">
            <a:avLst>
              <a:gd name="adj" fmla="val 642"/>
            </a:avLst>
          </a:prstGeom>
          <a:solidFill>
            <a:srgbClr val="EBE2E0"/>
          </a:solidFill>
          <a:ln w="7620">
            <a:solidFill>
              <a:srgbClr val="D1C8C6"/>
            </a:solidFill>
            <a:prstDash val="solid"/>
          </a:ln>
        </p:spPr>
        <p:txBody>
          <a:bodyPr/>
          <a:lstStyle/>
          <a:p>
            <a:endParaRPr lang="en-US" dirty="0"/>
          </a:p>
        </p:txBody>
      </p:sp>
      <p:sp>
        <p:nvSpPr>
          <p:cNvPr id="4" name="Text 2"/>
          <p:cNvSpPr/>
          <p:nvPr/>
        </p:nvSpPr>
        <p:spPr>
          <a:xfrm>
            <a:off x="503634" y="888206"/>
            <a:ext cx="3412688" cy="185976"/>
          </a:xfrm>
          <a:prstGeom prst="rect">
            <a:avLst/>
          </a:prstGeom>
          <a:noFill/>
          <a:ln/>
        </p:spPr>
        <p:txBody>
          <a:bodyPr wrap="none" lIns="0" tIns="0" rIns="0" bIns="0" rtlCol="0" anchor="t"/>
          <a:lstStyle/>
          <a:p>
            <a:pPr marL="0" indent="0" algn="l">
              <a:lnSpc>
                <a:spcPts val="1450"/>
              </a:lnSpc>
              <a:buNone/>
            </a:pPr>
            <a:r>
              <a:rPr lang="en-US" b="1" dirty="0">
                <a:solidFill>
                  <a:srgbClr val="443728"/>
                </a:solidFill>
                <a:latin typeface="Crimson Pro Bold" pitchFamily="34" charset="0"/>
                <a:ea typeface="Crimson Pro Bold" pitchFamily="34" charset="-122"/>
                <a:cs typeface="Crimson Pro Bold" pitchFamily="34" charset="-120"/>
              </a:rPr>
              <a:t>Proposed Solution: The Sentiment Intelligence System</a:t>
            </a:r>
            <a:endParaRPr lang="en-US" dirty="0"/>
          </a:p>
        </p:txBody>
      </p:sp>
      <p:sp>
        <p:nvSpPr>
          <p:cNvPr id="5" name="Text 3"/>
          <p:cNvSpPr/>
          <p:nvPr/>
        </p:nvSpPr>
        <p:spPr>
          <a:xfrm>
            <a:off x="503634" y="1337879"/>
            <a:ext cx="8411765" cy="380762"/>
          </a:xfrm>
          <a:prstGeom prst="rect">
            <a:avLst/>
          </a:prstGeom>
          <a:noFill/>
          <a:ln/>
        </p:spPr>
        <p:txBody>
          <a:bodyPr wrap="none" lIns="0" tIns="0" rIns="0" bIns="0" rtlCol="0" anchor="t"/>
          <a:lstStyle/>
          <a:p>
            <a:pPr marL="0" indent="0" algn="l">
              <a:lnSpc>
                <a:spcPts val="1250"/>
              </a:lnSpc>
              <a:buNone/>
            </a:pPr>
            <a:r>
              <a:rPr lang="en-US" sz="1200" dirty="0">
                <a:solidFill>
                  <a:srgbClr val="443728"/>
                </a:solidFill>
                <a:latin typeface="Open Sans" pitchFamily="34" charset="0"/>
                <a:ea typeface="Open Sans" pitchFamily="34" charset="-122"/>
                <a:cs typeface="Open Sans" pitchFamily="34" charset="-120"/>
              </a:rPr>
              <a:t>We've developed a machine learning-powered system designed to ingest raw employee feedback and transform</a:t>
            </a:r>
          </a:p>
          <a:p>
            <a:pPr marL="0" indent="0" algn="l">
              <a:lnSpc>
                <a:spcPts val="1250"/>
              </a:lnSpc>
              <a:buNone/>
            </a:pPr>
            <a:r>
              <a:rPr lang="en-US" sz="1200" dirty="0">
                <a:solidFill>
                  <a:srgbClr val="443728"/>
                </a:solidFill>
                <a:latin typeface="Open Sans" pitchFamily="34" charset="0"/>
                <a:ea typeface="Open Sans" pitchFamily="34" charset="-122"/>
                <a:cs typeface="Open Sans" pitchFamily="34" charset="-120"/>
              </a:rPr>
              <a:t> it into actionable intelligence. This system provides:</a:t>
            </a:r>
            <a:endParaRPr lang="en-US" sz="1200" dirty="0"/>
          </a:p>
        </p:txBody>
      </p:sp>
      <p:sp>
        <p:nvSpPr>
          <p:cNvPr id="6" name="Text 4"/>
          <p:cNvSpPr/>
          <p:nvPr/>
        </p:nvSpPr>
        <p:spPr>
          <a:xfrm>
            <a:off x="503634" y="1830522"/>
            <a:ext cx="9796066" cy="185101"/>
          </a:xfrm>
          <a:prstGeom prst="rect">
            <a:avLst/>
          </a:prstGeom>
          <a:noFill/>
          <a:ln/>
        </p:spPr>
        <p:txBody>
          <a:bodyPr wrap="none" lIns="0" tIns="0" rIns="0" bIns="0" rtlCol="0" anchor="t"/>
          <a:lstStyle/>
          <a:p>
            <a:pPr marL="342900" indent="-342900" algn="l">
              <a:lnSpc>
                <a:spcPts val="1250"/>
              </a:lnSpc>
              <a:buSzPct val="100000"/>
              <a:buChar char="•"/>
            </a:pPr>
            <a:r>
              <a:rPr lang="en-US" sz="1200" b="1" dirty="0">
                <a:solidFill>
                  <a:srgbClr val="443728"/>
                </a:solidFill>
                <a:latin typeface="Open Sans" pitchFamily="34" charset="0"/>
                <a:ea typeface="Open Sans" pitchFamily="34" charset="-122"/>
                <a:cs typeface="Open Sans" pitchFamily="34" charset="-120"/>
              </a:rPr>
              <a:t>Sentiment Classification:</a:t>
            </a:r>
            <a:r>
              <a:rPr lang="en-US" sz="1200" dirty="0">
                <a:solidFill>
                  <a:srgbClr val="443728"/>
                </a:solidFill>
                <a:latin typeface="Open Sans" pitchFamily="34" charset="0"/>
                <a:ea typeface="Open Sans" pitchFamily="34" charset="-122"/>
                <a:cs typeface="Open Sans" pitchFamily="34" charset="-120"/>
              </a:rPr>
              <a:t> Determining the overall positive, negative, or neutral tone.</a:t>
            </a:r>
            <a:endParaRPr lang="en-US" sz="1200" dirty="0"/>
          </a:p>
        </p:txBody>
      </p:sp>
      <p:sp>
        <p:nvSpPr>
          <p:cNvPr id="7" name="Text 5"/>
          <p:cNvSpPr/>
          <p:nvPr/>
        </p:nvSpPr>
        <p:spPr>
          <a:xfrm>
            <a:off x="503634" y="2207352"/>
            <a:ext cx="8792766" cy="252794"/>
          </a:xfrm>
          <a:prstGeom prst="rect">
            <a:avLst/>
          </a:prstGeom>
          <a:noFill/>
          <a:ln/>
        </p:spPr>
        <p:txBody>
          <a:bodyPr wrap="none" lIns="0" tIns="0" rIns="0" bIns="0" rtlCol="0" anchor="t"/>
          <a:lstStyle/>
          <a:p>
            <a:pPr marL="342900" indent="-342900" algn="l">
              <a:lnSpc>
                <a:spcPts val="1250"/>
              </a:lnSpc>
              <a:buSzPct val="100000"/>
              <a:buChar char="•"/>
            </a:pPr>
            <a:r>
              <a:rPr lang="en-US" sz="1200" b="1" dirty="0">
                <a:solidFill>
                  <a:srgbClr val="443728"/>
                </a:solidFill>
                <a:latin typeface="Open Sans" pitchFamily="34" charset="0"/>
                <a:ea typeface="Open Sans" pitchFamily="34" charset="-122"/>
                <a:cs typeface="Open Sans" pitchFamily="34" charset="-120"/>
              </a:rPr>
              <a:t>Emotion Categorization:</a:t>
            </a:r>
            <a:r>
              <a:rPr lang="en-US" sz="1200" dirty="0">
                <a:solidFill>
                  <a:srgbClr val="443728"/>
                </a:solidFill>
                <a:latin typeface="Open Sans" pitchFamily="34" charset="0"/>
                <a:ea typeface="Open Sans" pitchFamily="34" charset="-122"/>
                <a:cs typeface="Open Sans" pitchFamily="34" charset="-120"/>
              </a:rPr>
              <a:t> Identifying specific emotions like Satisfaction, Frustration, Motivation,</a:t>
            </a:r>
          </a:p>
          <a:p>
            <a:pPr algn="l">
              <a:lnSpc>
                <a:spcPts val="1250"/>
              </a:lnSpc>
              <a:buSzPct val="100000"/>
            </a:pPr>
            <a:r>
              <a:rPr lang="en-US" sz="1200" dirty="0">
                <a:solidFill>
                  <a:srgbClr val="443728"/>
                </a:solidFill>
                <a:latin typeface="Open Sans" pitchFamily="34" charset="0"/>
                <a:ea typeface="Open Sans" pitchFamily="34" charset="-122"/>
                <a:cs typeface="Open Sans" pitchFamily="34" charset="-120"/>
              </a:rPr>
              <a:t>         or underlying Concerns.</a:t>
            </a:r>
            <a:endParaRPr lang="en-US" sz="1200" dirty="0"/>
          </a:p>
        </p:txBody>
      </p:sp>
      <p:sp>
        <p:nvSpPr>
          <p:cNvPr id="8" name="Text 6"/>
          <p:cNvSpPr/>
          <p:nvPr/>
        </p:nvSpPr>
        <p:spPr>
          <a:xfrm>
            <a:off x="503634" y="2718292"/>
            <a:ext cx="7751366" cy="532170"/>
          </a:xfrm>
          <a:prstGeom prst="rect">
            <a:avLst/>
          </a:prstGeom>
          <a:noFill/>
          <a:ln/>
        </p:spPr>
        <p:txBody>
          <a:bodyPr wrap="none" lIns="0" tIns="0" rIns="0" bIns="0" rtlCol="0" anchor="t"/>
          <a:lstStyle/>
          <a:p>
            <a:pPr marL="342900" indent="-342900" algn="l">
              <a:lnSpc>
                <a:spcPts val="1250"/>
              </a:lnSpc>
              <a:buSzPct val="100000"/>
              <a:buChar char="•"/>
            </a:pPr>
            <a:r>
              <a:rPr lang="en-US" sz="1200" b="1" dirty="0">
                <a:solidFill>
                  <a:srgbClr val="443728"/>
                </a:solidFill>
                <a:latin typeface="Open Sans" pitchFamily="34" charset="0"/>
                <a:ea typeface="Open Sans" pitchFamily="34" charset="-122"/>
                <a:cs typeface="Open Sans" pitchFamily="34" charset="-120"/>
              </a:rPr>
              <a:t>Actionable Insights:</a:t>
            </a:r>
            <a:r>
              <a:rPr lang="en-US" sz="1200" dirty="0">
                <a:solidFill>
                  <a:srgbClr val="443728"/>
                </a:solidFill>
                <a:latin typeface="Open Sans" pitchFamily="34" charset="0"/>
                <a:ea typeface="Open Sans" pitchFamily="34" charset="-122"/>
                <a:cs typeface="Open Sans" pitchFamily="34" charset="-120"/>
              </a:rPr>
              <a:t> Data-driven recommendations to guide HR decision-making.</a:t>
            </a:r>
            <a:endParaRPr lang="en-US" sz="1200" dirty="0"/>
          </a:p>
        </p:txBody>
      </p:sp>
      <p:pic>
        <p:nvPicPr>
          <p:cNvPr id="9" name="Image 0" descr="preencoded.png"/>
          <p:cNvPicPr>
            <a:picLocks noChangeAspect="1"/>
          </p:cNvPicPr>
          <p:nvPr/>
        </p:nvPicPr>
        <p:blipFill>
          <a:blip r:embed="rId3"/>
          <a:stretch>
            <a:fillRect/>
          </a:stretch>
        </p:blipFill>
        <p:spPr>
          <a:xfrm>
            <a:off x="8674100" y="1428921"/>
            <a:ext cx="5315504" cy="5055605"/>
          </a:xfrm>
          <a:prstGeom prst="rect">
            <a:avLst/>
          </a:prstGeom>
        </p:spPr>
      </p:pic>
      <p:pic>
        <p:nvPicPr>
          <p:cNvPr id="10" name="Image 1" descr="preencoded.png"/>
          <p:cNvPicPr>
            <a:picLocks noChangeAspect="1"/>
          </p:cNvPicPr>
          <p:nvPr/>
        </p:nvPicPr>
        <p:blipFill>
          <a:blip r:embed="rId4"/>
          <a:stretch>
            <a:fillRect/>
          </a:stretch>
        </p:blipFill>
        <p:spPr>
          <a:xfrm>
            <a:off x="815935" y="3107214"/>
            <a:ext cx="496133" cy="595313"/>
          </a:xfrm>
          <a:prstGeom prst="rect">
            <a:avLst/>
          </a:prstGeom>
        </p:spPr>
      </p:pic>
      <p:sp>
        <p:nvSpPr>
          <p:cNvPr id="11" name="Text 7"/>
          <p:cNvSpPr/>
          <p:nvPr/>
        </p:nvSpPr>
        <p:spPr>
          <a:xfrm>
            <a:off x="1411248" y="3206393"/>
            <a:ext cx="1240393" cy="155019"/>
          </a:xfrm>
          <a:prstGeom prst="rect">
            <a:avLst/>
          </a:prstGeom>
          <a:noFill/>
          <a:ln/>
        </p:spPr>
        <p:txBody>
          <a:bodyPr wrap="none" lIns="0" tIns="0" rIns="0" bIns="0" rtlCol="0" anchor="t"/>
          <a:lstStyle/>
          <a:p>
            <a:pPr marL="0" indent="0" algn="l">
              <a:lnSpc>
                <a:spcPts val="1200"/>
              </a:lnSpc>
              <a:buNone/>
            </a:pPr>
            <a:r>
              <a:rPr lang="en-US" sz="1200" b="1" dirty="0">
                <a:solidFill>
                  <a:srgbClr val="443728"/>
                </a:solidFill>
                <a:latin typeface="Crimson Pro Bold" pitchFamily="34" charset="0"/>
                <a:ea typeface="Crimson Pro Bold" pitchFamily="34" charset="-122"/>
                <a:cs typeface="Crimson Pro Bold" pitchFamily="34" charset="-120"/>
              </a:rPr>
              <a:t>Data Collection</a:t>
            </a:r>
            <a:endParaRPr lang="en-US" sz="1200" dirty="0"/>
          </a:p>
        </p:txBody>
      </p:sp>
      <p:sp>
        <p:nvSpPr>
          <p:cNvPr id="12" name="Text 8"/>
          <p:cNvSpPr/>
          <p:nvPr/>
        </p:nvSpPr>
        <p:spPr>
          <a:xfrm>
            <a:off x="1411248" y="3463490"/>
            <a:ext cx="12822317" cy="193238"/>
          </a:xfrm>
          <a:prstGeom prst="rect">
            <a:avLst/>
          </a:prstGeom>
          <a:noFill/>
          <a:ln/>
        </p:spPr>
        <p:txBody>
          <a:bodyPr wrap="none" lIns="0" tIns="0" rIns="0" bIns="0" rtlCol="0" anchor="t"/>
          <a:lstStyle/>
          <a:p>
            <a:pPr marL="0" indent="0" algn="l">
              <a:lnSpc>
                <a:spcPts val="1250"/>
              </a:lnSpc>
              <a:buNone/>
            </a:pPr>
            <a:r>
              <a:rPr lang="en-US" sz="1000" dirty="0">
                <a:solidFill>
                  <a:srgbClr val="443728"/>
                </a:solidFill>
                <a:latin typeface="Open Sans" pitchFamily="34" charset="0"/>
                <a:ea typeface="Open Sans" pitchFamily="34" charset="-122"/>
                <a:cs typeface="Open Sans" pitchFamily="34" charset="-120"/>
              </a:rPr>
              <a:t>Gathering raw employee feedback.</a:t>
            </a:r>
            <a:endParaRPr lang="en-US" sz="1000" dirty="0"/>
          </a:p>
        </p:txBody>
      </p:sp>
      <p:pic>
        <p:nvPicPr>
          <p:cNvPr id="13" name="Image 2" descr="preencoded.png"/>
          <p:cNvPicPr>
            <a:picLocks noChangeAspect="1"/>
          </p:cNvPicPr>
          <p:nvPr/>
        </p:nvPicPr>
        <p:blipFill>
          <a:blip r:embed="rId5"/>
          <a:stretch>
            <a:fillRect/>
          </a:stretch>
        </p:blipFill>
        <p:spPr>
          <a:xfrm>
            <a:off x="815935" y="3702526"/>
            <a:ext cx="496133" cy="595313"/>
          </a:xfrm>
          <a:prstGeom prst="rect">
            <a:avLst/>
          </a:prstGeom>
        </p:spPr>
      </p:pic>
      <p:sp>
        <p:nvSpPr>
          <p:cNvPr id="14" name="Text 9"/>
          <p:cNvSpPr/>
          <p:nvPr/>
        </p:nvSpPr>
        <p:spPr>
          <a:xfrm>
            <a:off x="1411248" y="3801705"/>
            <a:ext cx="1240393" cy="155019"/>
          </a:xfrm>
          <a:prstGeom prst="rect">
            <a:avLst/>
          </a:prstGeom>
          <a:noFill/>
          <a:ln/>
        </p:spPr>
        <p:txBody>
          <a:bodyPr wrap="none" lIns="0" tIns="0" rIns="0" bIns="0" rtlCol="0" anchor="t"/>
          <a:lstStyle/>
          <a:p>
            <a:pPr marL="0" indent="0" algn="l">
              <a:lnSpc>
                <a:spcPts val="1200"/>
              </a:lnSpc>
              <a:buNone/>
            </a:pPr>
            <a:r>
              <a:rPr lang="en-US" sz="1200" b="1" dirty="0">
                <a:solidFill>
                  <a:srgbClr val="443728"/>
                </a:solidFill>
                <a:latin typeface="Crimson Pro Bold" pitchFamily="34" charset="0"/>
                <a:ea typeface="Crimson Pro Bold" pitchFamily="34" charset="-122"/>
                <a:cs typeface="Crimson Pro Bold" pitchFamily="34" charset="-120"/>
              </a:rPr>
              <a:t>Preprocessing</a:t>
            </a:r>
            <a:endParaRPr lang="en-US" sz="1200" dirty="0"/>
          </a:p>
        </p:txBody>
      </p:sp>
      <p:sp>
        <p:nvSpPr>
          <p:cNvPr id="15" name="Text 10"/>
          <p:cNvSpPr/>
          <p:nvPr/>
        </p:nvSpPr>
        <p:spPr>
          <a:xfrm>
            <a:off x="1411248" y="4068090"/>
            <a:ext cx="12822317" cy="204786"/>
          </a:xfrm>
          <a:prstGeom prst="rect">
            <a:avLst/>
          </a:prstGeom>
          <a:noFill/>
          <a:ln/>
        </p:spPr>
        <p:txBody>
          <a:bodyPr wrap="none" lIns="0" tIns="0" rIns="0" bIns="0" rtlCol="0" anchor="t"/>
          <a:lstStyle/>
          <a:p>
            <a:pPr marL="0" indent="0" algn="l">
              <a:lnSpc>
                <a:spcPts val="1250"/>
              </a:lnSpc>
              <a:buNone/>
            </a:pPr>
            <a:r>
              <a:rPr lang="en-US" sz="1000" dirty="0">
                <a:solidFill>
                  <a:srgbClr val="443728"/>
                </a:solidFill>
                <a:latin typeface="Open Sans" pitchFamily="34" charset="0"/>
                <a:ea typeface="Open Sans" pitchFamily="34" charset="-122"/>
                <a:cs typeface="Open Sans" pitchFamily="34" charset="-120"/>
              </a:rPr>
              <a:t>Cleaning and normalizing text data.</a:t>
            </a:r>
            <a:endParaRPr lang="en-US" sz="1000" dirty="0"/>
          </a:p>
        </p:txBody>
      </p:sp>
      <p:pic>
        <p:nvPicPr>
          <p:cNvPr id="16" name="Image 3" descr="preencoded.png"/>
          <p:cNvPicPr>
            <a:picLocks noChangeAspect="1"/>
          </p:cNvPicPr>
          <p:nvPr/>
        </p:nvPicPr>
        <p:blipFill>
          <a:blip r:embed="rId6"/>
          <a:stretch>
            <a:fillRect/>
          </a:stretch>
        </p:blipFill>
        <p:spPr>
          <a:xfrm>
            <a:off x="815935" y="4297839"/>
            <a:ext cx="496133" cy="595313"/>
          </a:xfrm>
          <a:prstGeom prst="rect">
            <a:avLst/>
          </a:prstGeom>
        </p:spPr>
      </p:pic>
      <p:sp>
        <p:nvSpPr>
          <p:cNvPr id="17" name="Text 11"/>
          <p:cNvSpPr/>
          <p:nvPr/>
        </p:nvSpPr>
        <p:spPr>
          <a:xfrm>
            <a:off x="1411248" y="4397018"/>
            <a:ext cx="1240393" cy="155019"/>
          </a:xfrm>
          <a:prstGeom prst="rect">
            <a:avLst/>
          </a:prstGeom>
          <a:noFill/>
          <a:ln/>
        </p:spPr>
        <p:txBody>
          <a:bodyPr wrap="none" lIns="0" tIns="0" rIns="0" bIns="0" rtlCol="0" anchor="t"/>
          <a:lstStyle/>
          <a:p>
            <a:pPr marL="0" indent="0" algn="l">
              <a:lnSpc>
                <a:spcPts val="1200"/>
              </a:lnSpc>
              <a:buNone/>
            </a:pPr>
            <a:r>
              <a:rPr lang="en-US" sz="1200" b="1" dirty="0">
                <a:solidFill>
                  <a:srgbClr val="443728"/>
                </a:solidFill>
                <a:latin typeface="Crimson Pro Bold" pitchFamily="34" charset="0"/>
                <a:ea typeface="Crimson Pro Bold" pitchFamily="34" charset="-122"/>
                <a:cs typeface="Crimson Pro Bold" pitchFamily="34" charset="-120"/>
              </a:rPr>
              <a:t>Feature Extraction</a:t>
            </a:r>
            <a:endParaRPr lang="en-US" sz="1200" dirty="0"/>
          </a:p>
        </p:txBody>
      </p:sp>
      <p:sp>
        <p:nvSpPr>
          <p:cNvPr id="18" name="Text 12"/>
          <p:cNvSpPr/>
          <p:nvPr/>
        </p:nvSpPr>
        <p:spPr>
          <a:xfrm>
            <a:off x="1411248" y="4670901"/>
            <a:ext cx="12822317" cy="218818"/>
          </a:xfrm>
          <a:prstGeom prst="rect">
            <a:avLst/>
          </a:prstGeom>
          <a:noFill/>
          <a:ln/>
        </p:spPr>
        <p:txBody>
          <a:bodyPr wrap="none" lIns="0" tIns="0" rIns="0" bIns="0" rtlCol="0" anchor="t"/>
          <a:lstStyle/>
          <a:p>
            <a:pPr marL="0" indent="0" algn="l">
              <a:lnSpc>
                <a:spcPts val="1250"/>
              </a:lnSpc>
              <a:buNone/>
            </a:pPr>
            <a:r>
              <a:rPr lang="en-US" sz="1000" dirty="0">
                <a:solidFill>
                  <a:srgbClr val="443728"/>
                </a:solidFill>
                <a:latin typeface="Open Sans" pitchFamily="34" charset="0"/>
                <a:ea typeface="Open Sans" pitchFamily="34" charset="-122"/>
                <a:cs typeface="Open Sans" pitchFamily="34" charset="-120"/>
              </a:rPr>
              <a:t>Converting text into numerical features.</a:t>
            </a:r>
            <a:endParaRPr lang="en-US" sz="1000" dirty="0"/>
          </a:p>
        </p:txBody>
      </p:sp>
      <p:pic>
        <p:nvPicPr>
          <p:cNvPr id="19" name="Image 4" descr="preencoded.png"/>
          <p:cNvPicPr>
            <a:picLocks noChangeAspect="1"/>
          </p:cNvPicPr>
          <p:nvPr/>
        </p:nvPicPr>
        <p:blipFill>
          <a:blip r:embed="rId7"/>
          <a:stretch>
            <a:fillRect/>
          </a:stretch>
        </p:blipFill>
        <p:spPr>
          <a:xfrm>
            <a:off x="815935" y="4893151"/>
            <a:ext cx="496133" cy="595313"/>
          </a:xfrm>
          <a:prstGeom prst="rect">
            <a:avLst/>
          </a:prstGeom>
        </p:spPr>
      </p:pic>
      <p:sp>
        <p:nvSpPr>
          <p:cNvPr id="20" name="Text 13"/>
          <p:cNvSpPr/>
          <p:nvPr/>
        </p:nvSpPr>
        <p:spPr>
          <a:xfrm>
            <a:off x="1411248" y="4992330"/>
            <a:ext cx="1240393" cy="155019"/>
          </a:xfrm>
          <a:prstGeom prst="rect">
            <a:avLst/>
          </a:prstGeom>
          <a:noFill/>
          <a:ln/>
        </p:spPr>
        <p:txBody>
          <a:bodyPr wrap="none" lIns="0" tIns="0" rIns="0" bIns="0" rtlCol="0" anchor="t"/>
          <a:lstStyle/>
          <a:p>
            <a:pPr marL="0" indent="0" algn="l">
              <a:lnSpc>
                <a:spcPts val="1200"/>
              </a:lnSpc>
              <a:buNone/>
            </a:pPr>
            <a:r>
              <a:rPr lang="en-US" sz="1200" b="1" dirty="0">
                <a:solidFill>
                  <a:srgbClr val="443728"/>
                </a:solidFill>
                <a:latin typeface="Crimson Pro Bold" pitchFamily="34" charset="0"/>
                <a:ea typeface="Crimson Pro Bold" pitchFamily="34" charset="-122"/>
                <a:cs typeface="Crimson Pro Bold" pitchFamily="34" charset="-120"/>
              </a:rPr>
              <a:t>Model Training</a:t>
            </a:r>
            <a:endParaRPr lang="en-US" sz="1200" dirty="0"/>
          </a:p>
        </p:txBody>
      </p:sp>
      <p:sp>
        <p:nvSpPr>
          <p:cNvPr id="21" name="Text 14"/>
          <p:cNvSpPr/>
          <p:nvPr/>
        </p:nvSpPr>
        <p:spPr>
          <a:xfrm>
            <a:off x="1411248" y="5223315"/>
            <a:ext cx="12822317" cy="155019"/>
          </a:xfrm>
          <a:prstGeom prst="rect">
            <a:avLst/>
          </a:prstGeom>
          <a:noFill/>
          <a:ln/>
        </p:spPr>
        <p:txBody>
          <a:bodyPr wrap="none" lIns="0" tIns="0" rIns="0" bIns="0" rtlCol="0" anchor="t"/>
          <a:lstStyle/>
          <a:p>
            <a:pPr marL="0" indent="0" algn="l">
              <a:lnSpc>
                <a:spcPts val="1250"/>
              </a:lnSpc>
              <a:buNone/>
            </a:pPr>
            <a:r>
              <a:rPr lang="en-US" sz="1000" dirty="0">
                <a:solidFill>
                  <a:srgbClr val="443728"/>
                </a:solidFill>
                <a:latin typeface="Open Sans" pitchFamily="34" charset="0"/>
                <a:ea typeface="Open Sans" pitchFamily="34" charset="-122"/>
                <a:cs typeface="Open Sans" pitchFamily="34" charset="-120"/>
              </a:rPr>
              <a:t>Teaching the AI to understand sentiment.</a:t>
            </a:r>
            <a:endParaRPr lang="en-US" sz="1000" dirty="0"/>
          </a:p>
        </p:txBody>
      </p:sp>
      <p:pic>
        <p:nvPicPr>
          <p:cNvPr id="22" name="Image 5" descr="preencoded.png"/>
          <p:cNvPicPr>
            <a:picLocks noChangeAspect="1"/>
          </p:cNvPicPr>
          <p:nvPr/>
        </p:nvPicPr>
        <p:blipFill>
          <a:blip r:embed="rId8"/>
          <a:stretch>
            <a:fillRect/>
          </a:stretch>
        </p:blipFill>
        <p:spPr>
          <a:xfrm>
            <a:off x="815935" y="5488464"/>
            <a:ext cx="496133" cy="595313"/>
          </a:xfrm>
          <a:prstGeom prst="rect">
            <a:avLst/>
          </a:prstGeom>
        </p:spPr>
      </p:pic>
      <p:sp>
        <p:nvSpPr>
          <p:cNvPr id="23" name="Text 15"/>
          <p:cNvSpPr/>
          <p:nvPr/>
        </p:nvSpPr>
        <p:spPr>
          <a:xfrm>
            <a:off x="1411248" y="5587643"/>
            <a:ext cx="1240393" cy="155019"/>
          </a:xfrm>
          <a:prstGeom prst="rect">
            <a:avLst/>
          </a:prstGeom>
          <a:noFill/>
          <a:ln/>
        </p:spPr>
        <p:txBody>
          <a:bodyPr wrap="none" lIns="0" tIns="0" rIns="0" bIns="0" rtlCol="0" anchor="t"/>
          <a:lstStyle/>
          <a:p>
            <a:pPr marL="0" indent="0" algn="l">
              <a:lnSpc>
                <a:spcPts val="1200"/>
              </a:lnSpc>
              <a:buNone/>
            </a:pPr>
            <a:r>
              <a:rPr lang="en-US" sz="1200" b="1" dirty="0">
                <a:solidFill>
                  <a:srgbClr val="443728"/>
                </a:solidFill>
                <a:latin typeface="Crimson Pro Bold" pitchFamily="34" charset="0"/>
                <a:ea typeface="Crimson Pro Bold" pitchFamily="34" charset="-122"/>
                <a:cs typeface="Crimson Pro Bold" pitchFamily="34" charset="-120"/>
              </a:rPr>
              <a:t>Prediction</a:t>
            </a:r>
            <a:endParaRPr lang="en-US" sz="1200" dirty="0"/>
          </a:p>
        </p:txBody>
      </p:sp>
      <p:sp>
        <p:nvSpPr>
          <p:cNvPr id="24" name="Text 16"/>
          <p:cNvSpPr/>
          <p:nvPr/>
        </p:nvSpPr>
        <p:spPr>
          <a:xfrm>
            <a:off x="1411248" y="5818627"/>
            <a:ext cx="12822317" cy="224867"/>
          </a:xfrm>
          <a:prstGeom prst="rect">
            <a:avLst/>
          </a:prstGeom>
          <a:noFill/>
          <a:ln/>
        </p:spPr>
        <p:txBody>
          <a:bodyPr wrap="none" lIns="0" tIns="0" rIns="0" bIns="0" rtlCol="0" anchor="t"/>
          <a:lstStyle/>
          <a:p>
            <a:pPr marL="0" indent="0" algn="l">
              <a:lnSpc>
                <a:spcPts val="1250"/>
              </a:lnSpc>
              <a:buNone/>
            </a:pPr>
            <a:r>
              <a:rPr lang="en-US" sz="1000" dirty="0">
                <a:solidFill>
                  <a:srgbClr val="443728"/>
                </a:solidFill>
                <a:latin typeface="Open Sans" pitchFamily="34" charset="0"/>
                <a:ea typeface="Open Sans" pitchFamily="34" charset="-122"/>
                <a:cs typeface="Open Sans" pitchFamily="34" charset="-120"/>
              </a:rPr>
              <a:t>Classifying new feedback in real-time.</a:t>
            </a:r>
            <a:endParaRPr lang="en-US" sz="1000" dirty="0"/>
          </a:p>
        </p:txBody>
      </p:sp>
      <p:pic>
        <p:nvPicPr>
          <p:cNvPr id="25" name="Image 6" descr="preencoded.png"/>
          <p:cNvPicPr>
            <a:picLocks noChangeAspect="1"/>
          </p:cNvPicPr>
          <p:nvPr/>
        </p:nvPicPr>
        <p:blipFill>
          <a:blip r:embed="rId9"/>
          <a:stretch>
            <a:fillRect/>
          </a:stretch>
        </p:blipFill>
        <p:spPr>
          <a:xfrm>
            <a:off x="815935" y="6083776"/>
            <a:ext cx="496133" cy="595313"/>
          </a:xfrm>
          <a:prstGeom prst="rect">
            <a:avLst/>
          </a:prstGeom>
        </p:spPr>
      </p:pic>
      <p:sp>
        <p:nvSpPr>
          <p:cNvPr id="26" name="Text 17"/>
          <p:cNvSpPr/>
          <p:nvPr/>
        </p:nvSpPr>
        <p:spPr>
          <a:xfrm>
            <a:off x="1411248" y="6182955"/>
            <a:ext cx="1240393" cy="155019"/>
          </a:xfrm>
          <a:prstGeom prst="rect">
            <a:avLst/>
          </a:prstGeom>
          <a:noFill/>
          <a:ln/>
        </p:spPr>
        <p:txBody>
          <a:bodyPr wrap="none" lIns="0" tIns="0" rIns="0" bIns="0" rtlCol="0" anchor="t"/>
          <a:lstStyle/>
          <a:p>
            <a:pPr marL="0" indent="0" algn="l">
              <a:lnSpc>
                <a:spcPts val="1200"/>
              </a:lnSpc>
              <a:buNone/>
            </a:pPr>
            <a:r>
              <a:rPr lang="en-US" sz="1200" b="1" dirty="0">
                <a:solidFill>
                  <a:srgbClr val="443728"/>
                </a:solidFill>
                <a:latin typeface="Crimson Pro Bold" pitchFamily="34" charset="0"/>
                <a:ea typeface="Crimson Pro Bold" pitchFamily="34" charset="-122"/>
                <a:cs typeface="Crimson Pro Bold" pitchFamily="34" charset="-120"/>
              </a:rPr>
              <a:t>Web Deployment</a:t>
            </a:r>
            <a:endParaRPr lang="en-US" sz="1200" dirty="0"/>
          </a:p>
        </p:txBody>
      </p:sp>
      <p:sp>
        <p:nvSpPr>
          <p:cNvPr id="27" name="Text 18"/>
          <p:cNvSpPr/>
          <p:nvPr/>
        </p:nvSpPr>
        <p:spPr>
          <a:xfrm>
            <a:off x="1411248" y="6477435"/>
            <a:ext cx="12822317" cy="184529"/>
          </a:xfrm>
          <a:prstGeom prst="rect">
            <a:avLst/>
          </a:prstGeom>
          <a:noFill/>
          <a:ln/>
        </p:spPr>
        <p:txBody>
          <a:bodyPr wrap="none" lIns="0" tIns="0" rIns="0" bIns="0" rtlCol="0" anchor="t"/>
          <a:lstStyle/>
          <a:p>
            <a:pPr marL="0" indent="0" algn="l">
              <a:lnSpc>
                <a:spcPts val="1250"/>
              </a:lnSpc>
              <a:buNone/>
            </a:pPr>
            <a:r>
              <a:rPr lang="en-US" sz="1000" dirty="0">
                <a:solidFill>
                  <a:srgbClr val="443728"/>
                </a:solidFill>
                <a:latin typeface="Open Sans" pitchFamily="34" charset="0"/>
                <a:ea typeface="Open Sans" pitchFamily="34" charset="-122"/>
                <a:cs typeface="Open Sans" pitchFamily="34" charset="-120"/>
              </a:rPr>
              <a:t>Accessible interface for HR teams.</a:t>
            </a:r>
            <a:endParaRPr lang="en-US" sz="1000" dirty="0"/>
          </a:p>
        </p:txBody>
      </p:sp>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7E3A393B-DB5D-4C3F-7D27-7F63455DFBAE}"/>
                  </a:ext>
                </a:extLst>
              </p14:cNvPr>
              <p14:cNvContentPartPr/>
              <p14:nvPr/>
            </p14:nvContentPartPr>
            <p14:xfrm>
              <a:off x="12907840" y="7821600"/>
              <a:ext cx="1576440" cy="235800"/>
            </p14:xfrm>
          </p:contentPart>
        </mc:Choice>
        <mc:Fallback xmlns="">
          <p:pic>
            <p:nvPicPr>
              <p:cNvPr id="28" name="Ink 27">
                <a:extLst>
                  <a:ext uri="{FF2B5EF4-FFF2-40B4-BE49-F238E27FC236}">
                    <a16:creationId xmlns:a16="http://schemas.microsoft.com/office/drawing/2014/main" id="{7E3A393B-DB5D-4C3F-7D27-7F63455DFBAE}"/>
                  </a:ext>
                </a:extLst>
              </p:cNvPr>
              <p:cNvPicPr/>
              <p:nvPr/>
            </p:nvPicPr>
            <p:blipFill>
              <a:blip r:embed="rId11"/>
              <a:stretch>
                <a:fillRect/>
              </a:stretch>
            </p:blipFill>
            <p:spPr>
              <a:xfrm>
                <a:off x="12845200" y="7758600"/>
                <a:ext cx="1702080" cy="36144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20648" y="289084"/>
            <a:ext cx="5814417" cy="328613"/>
          </a:xfrm>
          <a:prstGeom prst="rect">
            <a:avLst/>
          </a:prstGeom>
          <a:noFill/>
          <a:ln/>
        </p:spPr>
        <p:txBody>
          <a:bodyPr wrap="none" lIns="0" tIns="0" rIns="0" bIns="0" rtlCol="0" anchor="t"/>
          <a:lstStyle/>
          <a:p>
            <a:pPr marL="0" indent="0" algn="l">
              <a:lnSpc>
                <a:spcPts val="2550"/>
              </a:lnSpc>
              <a:buNone/>
            </a:pPr>
            <a:r>
              <a:rPr lang="en-US" b="1" dirty="0">
                <a:solidFill>
                  <a:srgbClr val="443728"/>
                </a:solidFill>
                <a:latin typeface="Crimson Pro Bold" pitchFamily="34" charset="0"/>
                <a:ea typeface="Crimson Pro Bold" pitchFamily="34" charset="-122"/>
                <a:cs typeface="Crimson Pro Bold" pitchFamily="34" charset="-120"/>
              </a:rPr>
              <a:t>Dataset and Methodology: Building a Robust System</a:t>
            </a:r>
            <a:endParaRPr lang="en-US" dirty="0"/>
          </a:p>
        </p:txBody>
      </p:sp>
      <p:sp>
        <p:nvSpPr>
          <p:cNvPr id="3" name="Text 1"/>
          <p:cNvSpPr/>
          <p:nvPr/>
        </p:nvSpPr>
        <p:spPr>
          <a:xfrm>
            <a:off x="420648" y="880467"/>
            <a:ext cx="2269688" cy="197168"/>
          </a:xfrm>
          <a:prstGeom prst="rect">
            <a:avLst/>
          </a:prstGeom>
          <a:noFill/>
          <a:ln/>
        </p:spPr>
        <p:txBody>
          <a:bodyPr wrap="none" lIns="0" tIns="0" rIns="0" bIns="0" rtlCol="0" anchor="t"/>
          <a:lstStyle/>
          <a:p>
            <a:pPr marL="0" indent="0" algn="l">
              <a:lnSpc>
                <a:spcPts val="1550"/>
              </a:lnSpc>
              <a:buNone/>
            </a:pPr>
            <a:r>
              <a:rPr lang="en-US" sz="1400" b="1" dirty="0">
                <a:solidFill>
                  <a:srgbClr val="443728"/>
                </a:solidFill>
                <a:latin typeface="Crimson Pro Bold" pitchFamily="34" charset="0"/>
                <a:ea typeface="Crimson Pro Bold" pitchFamily="34" charset="-122"/>
                <a:cs typeface="Crimson Pro Bold" pitchFamily="34" charset="-120"/>
              </a:rPr>
              <a:t>Dataset Selection and Preparation</a:t>
            </a:r>
            <a:endParaRPr lang="en-US" sz="1400" dirty="0"/>
          </a:p>
        </p:txBody>
      </p:sp>
      <p:sp>
        <p:nvSpPr>
          <p:cNvPr id="4" name="Text 2"/>
          <p:cNvSpPr/>
          <p:nvPr/>
        </p:nvSpPr>
        <p:spPr>
          <a:xfrm>
            <a:off x="420648" y="1182767"/>
            <a:ext cx="6766322" cy="336233"/>
          </a:xfrm>
          <a:prstGeom prst="rect">
            <a:avLst/>
          </a:prstGeom>
          <a:noFill/>
          <a:ln/>
        </p:spPr>
        <p:txBody>
          <a:bodyPr wrap="square" lIns="0" tIns="0" rIns="0" bIns="0" rtlCol="0" anchor="t"/>
          <a:lstStyle/>
          <a:p>
            <a:pPr marL="0" indent="0" algn="l">
              <a:lnSpc>
                <a:spcPts val="1300"/>
              </a:lnSpc>
              <a:buNone/>
            </a:pPr>
            <a:r>
              <a:rPr lang="en-US" sz="1200" dirty="0">
                <a:solidFill>
                  <a:srgbClr val="443728"/>
                </a:solidFill>
                <a:latin typeface="Open Sans" pitchFamily="34" charset="0"/>
                <a:ea typeface="Open Sans" pitchFamily="34" charset="-122"/>
                <a:cs typeface="Open Sans" pitchFamily="34" charset="-120"/>
              </a:rPr>
              <a:t>Our system was trained using a </a:t>
            </a:r>
            <a:r>
              <a:rPr lang="en-US" sz="1200" b="1" dirty="0">
                <a:solidFill>
                  <a:srgbClr val="443728"/>
                </a:solidFill>
                <a:latin typeface="Open Sans" pitchFamily="34" charset="0"/>
                <a:ea typeface="Open Sans" pitchFamily="34" charset="-122"/>
                <a:cs typeface="Open Sans" pitchFamily="34" charset="-120"/>
              </a:rPr>
              <a:t>Kaggle Employee Review Dataset</a:t>
            </a:r>
            <a:r>
              <a:rPr lang="en-US" sz="1200" dirty="0">
                <a:solidFill>
                  <a:srgbClr val="443728"/>
                </a:solidFill>
                <a:latin typeface="Open Sans" pitchFamily="34" charset="0"/>
                <a:ea typeface="Open Sans" pitchFamily="34" charset="-122"/>
                <a:cs typeface="Open Sans" pitchFamily="34" charset="-120"/>
              </a:rPr>
              <a:t>, which comprises real employee feedback along with associated ratings. To enable emotion detection, we:</a:t>
            </a:r>
            <a:endParaRPr lang="en-US" sz="1200" dirty="0"/>
          </a:p>
        </p:txBody>
      </p:sp>
      <p:sp>
        <p:nvSpPr>
          <p:cNvPr id="5" name="Text 3"/>
          <p:cNvSpPr/>
          <p:nvPr/>
        </p:nvSpPr>
        <p:spPr>
          <a:xfrm>
            <a:off x="420648" y="1642705"/>
            <a:ext cx="6766322" cy="307062"/>
          </a:xfrm>
          <a:prstGeom prst="rect">
            <a:avLst/>
          </a:prstGeom>
          <a:noFill/>
          <a:ln/>
        </p:spPr>
        <p:txBody>
          <a:bodyPr wrap="none" lIns="0" tIns="0" rIns="0" bIns="0" rtlCol="0" anchor="t"/>
          <a:lstStyle/>
          <a:p>
            <a:pPr marL="342900" indent="-342900" algn="l">
              <a:lnSpc>
                <a:spcPts val="1300"/>
              </a:lnSpc>
              <a:buSzPct val="100000"/>
              <a:buChar char="•"/>
            </a:pPr>
            <a:r>
              <a:rPr lang="en-US" sz="1200" dirty="0">
                <a:solidFill>
                  <a:srgbClr val="443728"/>
                </a:solidFill>
                <a:latin typeface="Open Sans" pitchFamily="34" charset="0"/>
                <a:ea typeface="Open Sans" pitchFamily="34" charset="-122"/>
                <a:cs typeface="Open Sans" pitchFamily="34" charset="-120"/>
              </a:rPr>
              <a:t>Mapped numerical ratings to sentiment categories, creating initial emotion labels.</a:t>
            </a:r>
            <a:endParaRPr lang="en-US" sz="1200" dirty="0"/>
          </a:p>
        </p:txBody>
      </p:sp>
      <p:sp>
        <p:nvSpPr>
          <p:cNvPr id="6" name="Text 4"/>
          <p:cNvSpPr/>
          <p:nvPr/>
        </p:nvSpPr>
        <p:spPr>
          <a:xfrm>
            <a:off x="420648" y="2084070"/>
            <a:ext cx="6766322" cy="504112"/>
          </a:xfrm>
          <a:prstGeom prst="rect">
            <a:avLst/>
          </a:prstGeom>
          <a:noFill/>
          <a:ln/>
        </p:spPr>
        <p:txBody>
          <a:bodyPr wrap="square" lIns="0" tIns="0" rIns="0" bIns="0" rtlCol="0" anchor="t"/>
          <a:lstStyle/>
          <a:p>
            <a:pPr marL="342900" indent="-342900" algn="l">
              <a:lnSpc>
                <a:spcPts val="1300"/>
              </a:lnSpc>
              <a:buSzPct val="100000"/>
              <a:buChar char="•"/>
            </a:pPr>
            <a:r>
              <a:rPr lang="en-US" sz="1200" dirty="0">
                <a:solidFill>
                  <a:srgbClr val="443728"/>
                </a:solidFill>
                <a:latin typeface="Open Sans" pitchFamily="34" charset="0"/>
                <a:ea typeface="Open Sans" pitchFamily="34" charset="-122"/>
                <a:cs typeface="Open Sans" pitchFamily="34" charset="-120"/>
              </a:rPr>
              <a:t>Addressed class imbalance within the dataset using techniques like class weights and oversampling to ensure fair and accurate model training across all emotional categories.</a:t>
            </a:r>
            <a:endParaRPr lang="en-US" sz="1200" dirty="0"/>
          </a:p>
        </p:txBody>
      </p:sp>
      <p:pic>
        <p:nvPicPr>
          <p:cNvPr id="7" name="Image 0" descr="preencoded.png"/>
          <p:cNvPicPr>
            <a:picLocks noChangeAspect="1"/>
          </p:cNvPicPr>
          <p:nvPr/>
        </p:nvPicPr>
        <p:blipFill>
          <a:blip r:embed="rId3"/>
          <a:stretch>
            <a:fillRect/>
          </a:stretch>
        </p:blipFill>
        <p:spPr>
          <a:xfrm>
            <a:off x="420648" y="2850833"/>
            <a:ext cx="6730484" cy="4883467"/>
          </a:xfrm>
          <a:prstGeom prst="rect">
            <a:avLst/>
          </a:prstGeom>
        </p:spPr>
      </p:pic>
      <p:sp>
        <p:nvSpPr>
          <p:cNvPr id="8" name="Text 5"/>
          <p:cNvSpPr/>
          <p:nvPr/>
        </p:nvSpPr>
        <p:spPr>
          <a:xfrm>
            <a:off x="7315200" y="420529"/>
            <a:ext cx="1730812" cy="197168"/>
          </a:xfrm>
          <a:prstGeom prst="rect">
            <a:avLst/>
          </a:prstGeom>
          <a:noFill/>
          <a:ln/>
        </p:spPr>
        <p:txBody>
          <a:bodyPr wrap="none" lIns="0" tIns="0" rIns="0" bIns="0" rtlCol="0" anchor="t"/>
          <a:lstStyle/>
          <a:p>
            <a:pPr marL="0" indent="0" algn="l">
              <a:lnSpc>
                <a:spcPts val="1550"/>
              </a:lnSpc>
              <a:buNone/>
            </a:pPr>
            <a:r>
              <a:rPr lang="en-US" b="1" dirty="0">
                <a:solidFill>
                  <a:srgbClr val="443728"/>
                </a:solidFill>
                <a:latin typeface="Crimson Pro Bold" pitchFamily="34" charset="0"/>
                <a:ea typeface="Crimson Pro Bold" pitchFamily="34" charset="-122"/>
                <a:cs typeface="Crimson Pro Bold" pitchFamily="34" charset="-120"/>
              </a:rPr>
              <a:t>Methodological Approach</a:t>
            </a:r>
            <a:endParaRPr lang="en-US" dirty="0"/>
          </a:p>
        </p:txBody>
      </p:sp>
      <p:sp>
        <p:nvSpPr>
          <p:cNvPr id="9" name="Text 6"/>
          <p:cNvSpPr/>
          <p:nvPr/>
        </p:nvSpPr>
        <p:spPr>
          <a:xfrm>
            <a:off x="7451050" y="880467"/>
            <a:ext cx="6766322" cy="302300"/>
          </a:xfrm>
          <a:prstGeom prst="rect">
            <a:avLst/>
          </a:prstGeom>
          <a:noFill/>
          <a:ln/>
        </p:spPr>
        <p:txBody>
          <a:bodyPr wrap="none" lIns="0" tIns="0" rIns="0" bIns="0" rtlCol="0" anchor="t"/>
          <a:lstStyle/>
          <a:p>
            <a:pPr marL="0" indent="0" algn="l">
              <a:lnSpc>
                <a:spcPts val="1300"/>
              </a:lnSpc>
              <a:buNone/>
            </a:pPr>
            <a:r>
              <a:rPr lang="en-US" sz="1200" dirty="0">
                <a:solidFill>
                  <a:srgbClr val="443728"/>
                </a:solidFill>
                <a:latin typeface="Open Sans" pitchFamily="34" charset="0"/>
                <a:ea typeface="Open Sans" pitchFamily="34" charset="-122"/>
                <a:cs typeface="Open Sans" pitchFamily="34" charset="-120"/>
              </a:rPr>
              <a:t>Our development process followed a comprehensive machine learning pipeline:</a:t>
            </a:r>
            <a:endParaRPr lang="en-US" sz="1200" dirty="0"/>
          </a:p>
        </p:txBody>
      </p:sp>
      <p:sp>
        <p:nvSpPr>
          <p:cNvPr id="10" name="Text 7"/>
          <p:cNvSpPr/>
          <p:nvPr/>
        </p:nvSpPr>
        <p:spPr>
          <a:xfrm>
            <a:off x="7451050" y="1182767"/>
            <a:ext cx="6766322" cy="336233"/>
          </a:xfrm>
          <a:prstGeom prst="rect">
            <a:avLst/>
          </a:prstGeom>
          <a:noFill/>
          <a:ln/>
        </p:spPr>
        <p:txBody>
          <a:bodyPr wrap="square" lIns="0" tIns="0" rIns="0" bIns="0" rtlCol="0" anchor="t"/>
          <a:lstStyle/>
          <a:p>
            <a:pPr marL="342900" indent="-342900" algn="l">
              <a:lnSpc>
                <a:spcPts val="1300"/>
              </a:lnSpc>
              <a:buSzPct val="100000"/>
              <a:buFont typeface="+mj-lt"/>
              <a:buAutoNum type="arabicPeriod"/>
            </a:pPr>
            <a:r>
              <a:rPr lang="en-US" sz="1200" b="1" dirty="0">
                <a:solidFill>
                  <a:srgbClr val="443728"/>
                </a:solidFill>
                <a:latin typeface="Open Sans" pitchFamily="34" charset="0"/>
                <a:ea typeface="Open Sans" pitchFamily="34" charset="-122"/>
                <a:cs typeface="Open Sans" pitchFamily="34" charset="-120"/>
              </a:rPr>
              <a:t>Text Preprocessing:</a:t>
            </a:r>
            <a:r>
              <a:rPr lang="en-US" sz="1200" dirty="0">
                <a:solidFill>
                  <a:srgbClr val="443728"/>
                </a:solidFill>
                <a:latin typeface="Open Sans" pitchFamily="34" charset="0"/>
                <a:ea typeface="Open Sans" pitchFamily="34" charset="-122"/>
                <a:cs typeface="Open Sans" pitchFamily="34" charset="-120"/>
              </a:rPr>
              <a:t> Applied standard techniques such as stopwords removal, tokenization, and lemmatization to clean and standardize the text data.</a:t>
            </a:r>
            <a:endParaRPr lang="en-US" sz="1200" dirty="0"/>
          </a:p>
        </p:txBody>
      </p:sp>
      <p:sp>
        <p:nvSpPr>
          <p:cNvPr id="11" name="Text 8"/>
          <p:cNvSpPr/>
          <p:nvPr/>
        </p:nvSpPr>
        <p:spPr>
          <a:xfrm>
            <a:off x="7451050" y="1555790"/>
            <a:ext cx="6766322" cy="430769"/>
          </a:xfrm>
          <a:prstGeom prst="rect">
            <a:avLst/>
          </a:prstGeom>
          <a:noFill/>
          <a:ln/>
        </p:spPr>
        <p:txBody>
          <a:bodyPr wrap="none" lIns="0" tIns="0" rIns="0" bIns="0" rtlCol="0" anchor="t"/>
          <a:lstStyle/>
          <a:p>
            <a:pPr marL="342900" indent="-342900" algn="l">
              <a:lnSpc>
                <a:spcPts val="1300"/>
              </a:lnSpc>
              <a:buSzPct val="100000"/>
              <a:buFont typeface="+mj-lt"/>
              <a:buAutoNum type="arabicPeriod" startAt="2"/>
            </a:pPr>
            <a:r>
              <a:rPr lang="en-US" sz="1200" b="1" dirty="0">
                <a:solidFill>
                  <a:srgbClr val="443728"/>
                </a:solidFill>
                <a:latin typeface="Open Sans" pitchFamily="34" charset="0"/>
                <a:ea typeface="Open Sans" pitchFamily="34" charset="-122"/>
                <a:cs typeface="Open Sans" pitchFamily="34" charset="-120"/>
              </a:rPr>
              <a:t>TF-IDF Vectorization:</a:t>
            </a:r>
            <a:r>
              <a:rPr lang="en-US" sz="1200" dirty="0">
                <a:solidFill>
                  <a:srgbClr val="443728"/>
                </a:solidFill>
                <a:latin typeface="Open Sans" pitchFamily="34" charset="0"/>
                <a:ea typeface="Open Sans" pitchFamily="34" charset="-122"/>
                <a:cs typeface="Open Sans" pitchFamily="34" charset="-120"/>
              </a:rPr>
              <a:t> Converted processed text into numerical vectors, representing</a:t>
            </a:r>
          </a:p>
          <a:p>
            <a:pPr algn="l">
              <a:lnSpc>
                <a:spcPts val="1300"/>
              </a:lnSpc>
              <a:buSzPct val="100000"/>
            </a:pPr>
            <a:r>
              <a:rPr lang="en-US" sz="1200" dirty="0">
                <a:solidFill>
                  <a:srgbClr val="443728"/>
                </a:solidFill>
                <a:latin typeface="Open Sans" pitchFamily="34" charset="0"/>
                <a:ea typeface="Open Sans" pitchFamily="34" charset="-122"/>
                <a:cs typeface="Open Sans" pitchFamily="34" charset="-120"/>
              </a:rPr>
              <a:t>          the importance of words in documents.</a:t>
            </a:r>
            <a:endParaRPr lang="en-US" sz="1200" dirty="0"/>
          </a:p>
        </p:txBody>
      </p:sp>
      <p:sp>
        <p:nvSpPr>
          <p:cNvPr id="12" name="Text 9"/>
          <p:cNvSpPr/>
          <p:nvPr/>
        </p:nvSpPr>
        <p:spPr>
          <a:xfrm>
            <a:off x="7451050" y="1928812"/>
            <a:ext cx="6766322" cy="430769"/>
          </a:xfrm>
          <a:prstGeom prst="rect">
            <a:avLst/>
          </a:prstGeom>
          <a:noFill/>
          <a:ln/>
        </p:spPr>
        <p:txBody>
          <a:bodyPr wrap="square" lIns="0" tIns="0" rIns="0" bIns="0" rtlCol="0" anchor="t"/>
          <a:lstStyle/>
          <a:p>
            <a:pPr marL="342900" indent="-342900" algn="l">
              <a:lnSpc>
                <a:spcPts val="1300"/>
              </a:lnSpc>
              <a:buSzPct val="100000"/>
              <a:buFont typeface="+mj-lt"/>
              <a:buAutoNum type="arabicPeriod" startAt="3"/>
            </a:pPr>
            <a:r>
              <a:rPr lang="en-US" sz="1200" b="1" dirty="0">
                <a:solidFill>
                  <a:srgbClr val="443728"/>
                </a:solidFill>
                <a:latin typeface="Open Sans" pitchFamily="34" charset="0"/>
                <a:ea typeface="Open Sans" pitchFamily="34" charset="-122"/>
                <a:cs typeface="Open Sans" pitchFamily="34" charset="-120"/>
              </a:rPr>
              <a:t>Classifier Training:</a:t>
            </a:r>
            <a:r>
              <a:rPr lang="en-US" sz="1200" dirty="0">
                <a:solidFill>
                  <a:srgbClr val="443728"/>
                </a:solidFill>
                <a:latin typeface="Open Sans" pitchFamily="34" charset="0"/>
                <a:ea typeface="Open Sans" pitchFamily="34" charset="-122"/>
                <a:cs typeface="Open Sans" pitchFamily="34" charset="-120"/>
              </a:rPr>
              <a:t> Utilized robust classification algorithms including Logistic Regression, Support Vector Machines (SVM), and LinearSVC.</a:t>
            </a:r>
            <a:endParaRPr lang="en-US" sz="1200" dirty="0"/>
          </a:p>
        </p:txBody>
      </p:sp>
      <p:sp>
        <p:nvSpPr>
          <p:cNvPr id="13" name="Text 10"/>
          <p:cNvSpPr/>
          <p:nvPr/>
        </p:nvSpPr>
        <p:spPr>
          <a:xfrm>
            <a:off x="7451050" y="2301835"/>
            <a:ext cx="6766322" cy="430769"/>
          </a:xfrm>
          <a:prstGeom prst="rect">
            <a:avLst/>
          </a:prstGeom>
          <a:noFill/>
          <a:ln/>
        </p:spPr>
        <p:txBody>
          <a:bodyPr wrap="square" lIns="0" tIns="0" rIns="0" bIns="0" rtlCol="0" anchor="t"/>
          <a:lstStyle/>
          <a:p>
            <a:pPr marL="342900" indent="-342900" algn="l">
              <a:lnSpc>
                <a:spcPts val="1300"/>
              </a:lnSpc>
              <a:buSzPct val="100000"/>
              <a:buFont typeface="+mj-lt"/>
              <a:buAutoNum type="arabicPeriod" startAt="4"/>
            </a:pPr>
            <a:r>
              <a:rPr lang="en-US" sz="1200" b="1" dirty="0">
                <a:solidFill>
                  <a:srgbClr val="443728"/>
                </a:solidFill>
                <a:latin typeface="Open Sans" pitchFamily="34" charset="0"/>
                <a:ea typeface="Open Sans" pitchFamily="34" charset="-122"/>
                <a:cs typeface="Open Sans" pitchFamily="34" charset="-120"/>
              </a:rPr>
              <a:t>Model Evaluation:</a:t>
            </a:r>
            <a:r>
              <a:rPr lang="en-US" sz="1200" dirty="0">
                <a:solidFill>
                  <a:srgbClr val="443728"/>
                </a:solidFill>
                <a:latin typeface="Open Sans" pitchFamily="34" charset="0"/>
                <a:ea typeface="Open Sans" pitchFamily="34" charset="-122"/>
                <a:cs typeface="Open Sans" pitchFamily="34" charset="-120"/>
              </a:rPr>
              <a:t> Assessed performance rigorously using metrics like accuracy, confusion matrices, and detailed classification reports.</a:t>
            </a:r>
            <a:endParaRPr lang="en-US" sz="1200" dirty="0"/>
          </a:p>
        </p:txBody>
      </p:sp>
      <p:pic>
        <p:nvPicPr>
          <p:cNvPr id="14" name="Image 1" descr="preencoded.png"/>
          <p:cNvPicPr>
            <a:picLocks noChangeAspect="1"/>
          </p:cNvPicPr>
          <p:nvPr/>
        </p:nvPicPr>
        <p:blipFill>
          <a:blip r:embed="rId4"/>
          <a:stretch>
            <a:fillRect/>
          </a:stretch>
        </p:blipFill>
        <p:spPr>
          <a:xfrm>
            <a:off x="7451050" y="2850833"/>
            <a:ext cx="6730484" cy="4883467"/>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24268FA9-F4C1-633E-3A06-A8B9474E2CEF}"/>
                  </a:ext>
                </a:extLst>
              </p14:cNvPr>
              <p14:cNvContentPartPr/>
              <p14:nvPr/>
            </p14:nvContentPartPr>
            <p14:xfrm>
              <a:off x="12729280" y="7848960"/>
              <a:ext cx="1789560" cy="228600"/>
            </p14:xfrm>
          </p:contentPart>
        </mc:Choice>
        <mc:Fallback xmlns="">
          <p:pic>
            <p:nvPicPr>
              <p:cNvPr id="15" name="Ink 14">
                <a:extLst>
                  <a:ext uri="{FF2B5EF4-FFF2-40B4-BE49-F238E27FC236}">
                    <a16:creationId xmlns:a16="http://schemas.microsoft.com/office/drawing/2014/main" id="{24268FA9-F4C1-633E-3A06-A8B9474E2CEF}"/>
                  </a:ext>
                </a:extLst>
              </p:cNvPr>
              <p:cNvPicPr/>
              <p:nvPr/>
            </p:nvPicPr>
            <p:blipFill>
              <a:blip r:embed="rId6"/>
              <a:stretch>
                <a:fillRect/>
              </a:stretch>
            </p:blipFill>
            <p:spPr>
              <a:xfrm>
                <a:off x="12666640" y="7785960"/>
                <a:ext cx="1915200" cy="35424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21769"/>
            <a:ext cx="9997797" cy="620078"/>
          </a:xfrm>
          <a:prstGeom prst="rect">
            <a:avLst/>
          </a:prstGeom>
          <a:noFill/>
          <a:ln/>
        </p:spPr>
        <p:txBody>
          <a:bodyPr wrap="none" lIns="0" tIns="0" rIns="0" bIns="0" rtlCol="0" anchor="t"/>
          <a:lstStyle/>
          <a:p>
            <a:pPr marL="0" indent="0" algn="l">
              <a:lnSpc>
                <a:spcPts val="4850"/>
              </a:lnSpc>
              <a:buNone/>
            </a:pPr>
            <a:r>
              <a:rPr lang="en-US" sz="3900" b="1" dirty="0">
                <a:solidFill>
                  <a:srgbClr val="443728"/>
                </a:solidFill>
                <a:latin typeface="Crimson Pro Bold" pitchFamily="34" charset="0"/>
                <a:ea typeface="Crimson Pro Bold" pitchFamily="34" charset="-122"/>
                <a:cs typeface="Crimson Pro Bold" pitchFamily="34" charset="-120"/>
              </a:rPr>
              <a:t>Technology Stack: Tools Powering Our Solution</a:t>
            </a:r>
            <a:endParaRPr lang="en-US" sz="3900" dirty="0"/>
          </a:p>
        </p:txBody>
      </p:sp>
      <p:sp>
        <p:nvSpPr>
          <p:cNvPr id="3" name="Text 1"/>
          <p:cNvSpPr/>
          <p:nvPr/>
        </p:nvSpPr>
        <p:spPr>
          <a:xfrm>
            <a:off x="793790" y="183868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Our AI-driven feedback analysis system is built on a foundation of cutting-edge and widely-adopted technologies, ensuring scalability, performance, and ease of use.</a:t>
            </a:r>
            <a:endParaRPr lang="en-US" sz="1550" dirty="0"/>
          </a:p>
        </p:txBody>
      </p:sp>
      <p:sp>
        <p:nvSpPr>
          <p:cNvPr id="4" name="Shape 2"/>
          <p:cNvSpPr/>
          <p:nvPr/>
        </p:nvSpPr>
        <p:spPr>
          <a:xfrm>
            <a:off x="793790" y="2697004"/>
            <a:ext cx="13042821" cy="4710827"/>
          </a:xfrm>
          <a:prstGeom prst="roundRect">
            <a:avLst>
              <a:gd name="adj" fmla="val 1770"/>
            </a:avLst>
          </a:prstGeom>
          <a:noFill/>
          <a:ln w="7620">
            <a:solidFill>
              <a:srgbClr val="000000">
                <a:alpha val="8000"/>
              </a:srgbClr>
            </a:solidFill>
            <a:prstDash val="solid"/>
          </a:ln>
        </p:spPr>
        <p:txBody>
          <a:bodyPr/>
          <a:lstStyle/>
          <a:p>
            <a:endParaRPr lang="en-US"/>
          </a:p>
        </p:txBody>
      </p:sp>
      <p:sp>
        <p:nvSpPr>
          <p:cNvPr id="5" name="Shape 3"/>
          <p:cNvSpPr/>
          <p:nvPr/>
        </p:nvSpPr>
        <p:spPr>
          <a:xfrm>
            <a:off x="801410" y="2704624"/>
            <a:ext cx="13027581" cy="888444"/>
          </a:xfrm>
          <a:prstGeom prst="rect">
            <a:avLst/>
          </a:prstGeom>
          <a:solidFill>
            <a:srgbClr val="FFFFFF">
              <a:alpha val="4000"/>
            </a:srgbClr>
          </a:solidFill>
          <a:ln/>
        </p:spPr>
        <p:txBody>
          <a:bodyPr/>
          <a:lstStyle/>
          <a:p>
            <a:endParaRPr lang="en-US"/>
          </a:p>
        </p:txBody>
      </p:sp>
      <p:sp>
        <p:nvSpPr>
          <p:cNvPr id="6" name="Text 4"/>
          <p:cNvSpPr/>
          <p:nvPr/>
        </p:nvSpPr>
        <p:spPr>
          <a:xfrm>
            <a:off x="999887" y="2831306"/>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Programming Language</a:t>
            </a:r>
            <a:endParaRPr lang="en-US" sz="1550" dirty="0"/>
          </a:p>
        </p:txBody>
      </p:sp>
      <p:sp>
        <p:nvSpPr>
          <p:cNvPr id="7" name="Text 5"/>
          <p:cNvSpPr/>
          <p:nvPr/>
        </p:nvSpPr>
        <p:spPr>
          <a:xfrm>
            <a:off x="4911923" y="2831306"/>
            <a:ext cx="8718709" cy="635079"/>
          </a:xfrm>
          <a:prstGeom prst="rect">
            <a:avLst/>
          </a:prstGeom>
          <a:noFill/>
          <a:ln/>
        </p:spPr>
        <p:txBody>
          <a:bodyPr wrap="square" lIns="0" tIns="0" rIns="0" bIns="0" rtlCol="0" anchor="t"/>
          <a:lstStyle/>
          <a:p>
            <a:pPr marL="0" indent="0" algn="l">
              <a:lnSpc>
                <a:spcPts val="2500"/>
              </a:lnSpc>
              <a:buNone/>
            </a:pPr>
            <a:r>
              <a:rPr lang="en-US" sz="1550" b="1" dirty="0">
                <a:solidFill>
                  <a:srgbClr val="443728"/>
                </a:solidFill>
                <a:latin typeface="Open Sans" pitchFamily="34" charset="0"/>
                <a:ea typeface="Open Sans" pitchFamily="34" charset="-122"/>
                <a:cs typeface="Open Sans" pitchFamily="34" charset="-120"/>
              </a:rPr>
              <a:t>Python</a:t>
            </a:r>
            <a:r>
              <a:rPr lang="en-US" sz="1550" dirty="0">
                <a:solidFill>
                  <a:srgbClr val="443728"/>
                </a:solidFill>
                <a:latin typeface="Open Sans" pitchFamily="34" charset="0"/>
                <a:ea typeface="Open Sans" pitchFamily="34" charset="-122"/>
                <a:cs typeface="Open Sans" pitchFamily="34" charset="-120"/>
              </a:rPr>
              <a:t>: The core language for development, renowned for its extensive libraries in ML and NLP.</a:t>
            </a:r>
            <a:endParaRPr lang="en-US" sz="1550" dirty="0"/>
          </a:p>
        </p:txBody>
      </p:sp>
      <p:sp>
        <p:nvSpPr>
          <p:cNvPr id="8" name="Shape 6"/>
          <p:cNvSpPr/>
          <p:nvPr/>
        </p:nvSpPr>
        <p:spPr>
          <a:xfrm>
            <a:off x="801410" y="3593068"/>
            <a:ext cx="13027581" cy="888444"/>
          </a:xfrm>
          <a:prstGeom prst="rect">
            <a:avLst/>
          </a:prstGeom>
          <a:solidFill>
            <a:srgbClr val="000000">
              <a:alpha val="4000"/>
            </a:srgbClr>
          </a:solidFill>
          <a:ln/>
        </p:spPr>
        <p:txBody>
          <a:bodyPr/>
          <a:lstStyle/>
          <a:p>
            <a:endParaRPr lang="en-US"/>
          </a:p>
        </p:txBody>
      </p:sp>
      <p:sp>
        <p:nvSpPr>
          <p:cNvPr id="9" name="Text 7"/>
          <p:cNvSpPr/>
          <p:nvPr/>
        </p:nvSpPr>
        <p:spPr>
          <a:xfrm>
            <a:off x="999887" y="3719751"/>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ML &amp; NLP Libraries</a:t>
            </a:r>
            <a:endParaRPr lang="en-US" sz="1550" dirty="0"/>
          </a:p>
        </p:txBody>
      </p:sp>
      <p:sp>
        <p:nvSpPr>
          <p:cNvPr id="10" name="Text 8"/>
          <p:cNvSpPr/>
          <p:nvPr/>
        </p:nvSpPr>
        <p:spPr>
          <a:xfrm>
            <a:off x="4911923" y="3719751"/>
            <a:ext cx="8718709" cy="635079"/>
          </a:xfrm>
          <a:prstGeom prst="rect">
            <a:avLst/>
          </a:prstGeom>
          <a:noFill/>
          <a:ln/>
        </p:spPr>
        <p:txBody>
          <a:bodyPr wrap="square" lIns="0" tIns="0" rIns="0" bIns="0" rtlCol="0" anchor="t"/>
          <a:lstStyle/>
          <a:p>
            <a:pPr marL="0" indent="0" algn="l">
              <a:lnSpc>
                <a:spcPts val="2500"/>
              </a:lnSpc>
              <a:buNone/>
            </a:pPr>
            <a:r>
              <a:rPr lang="en-US" sz="1550" b="1" dirty="0">
                <a:solidFill>
                  <a:srgbClr val="443728"/>
                </a:solidFill>
                <a:latin typeface="Open Sans" pitchFamily="34" charset="0"/>
                <a:ea typeface="Open Sans" pitchFamily="34" charset="-122"/>
                <a:cs typeface="Open Sans" pitchFamily="34" charset="-120"/>
              </a:rPr>
              <a:t>scikit-learn</a:t>
            </a:r>
            <a:r>
              <a:rPr lang="en-US" sz="1550" dirty="0">
                <a:solidFill>
                  <a:srgbClr val="443728"/>
                </a:solidFill>
                <a:latin typeface="Open Sans" pitchFamily="34" charset="0"/>
                <a:ea typeface="Open Sans" pitchFamily="34" charset="-122"/>
                <a:cs typeface="Open Sans" pitchFamily="34" charset="-120"/>
              </a:rPr>
              <a:t>: For machine learning algorithms; </a:t>
            </a:r>
            <a:r>
              <a:rPr lang="en-US" sz="1550" b="1" dirty="0">
                <a:solidFill>
                  <a:srgbClr val="443728"/>
                </a:solidFill>
                <a:latin typeface="Open Sans" pitchFamily="34" charset="0"/>
                <a:ea typeface="Open Sans" pitchFamily="34" charset="-122"/>
                <a:cs typeface="Open Sans" pitchFamily="34" charset="-120"/>
              </a:rPr>
              <a:t>NLTK</a:t>
            </a:r>
            <a:r>
              <a:rPr lang="en-US" sz="1550" dirty="0">
                <a:solidFill>
                  <a:srgbClr val="443728"/>
                </a:solidFill>
                <a:latin typeface="Open Sans" pitchFamily="34" charset="0"/>
                <a:ea typeface="Open Sans" pitchFamily="34" charset="-122"/>
                <a:cs typeface="Open Sans" pitchFamily="34" charset="-120"/>
              </a:rPr>
              <a:t>: For natural language processing tasks; </a:t>
            </a:r>
            <a:r>
              <a:rPr lang="en-US" sz="1550" b="1" dirty="0">
                <a:solidFill>
                  <a:srgbClr val="443728"/>
                </a:solidFill>
                <a:latin typeface="Open Sans" pitchFamily="34" charset="0"/>
                <a:ea typeface="Open Sans" pitchFamily="34" charset="-122"/>
                <a:cs typeface="Open Sans" pitchFamily="34" charset="-120"/>
              </a:rPr>
              <a:t>TF-IDF</a:t>
            </a:r>
            <a:r>
              <a:rPr lang="en-US" sz="1550" dirty="0">
                <a:solidFill>
                  <a:srgbClr val="443728"/>
                </a:solidFill>
                <a:latin typeface="Open Sans" pitchFamily="34" charset="0"/>
                <a:ea typeface="Open Sans" pitchFamily="34" charset="-122"/>
                <a:cs typeface="Open Sans" pitchFamily="34" charset="-120"/>
              </a:rPr>
              <a:t> &amp; </a:t>
            </a:r>
            <a:r>
              <a:rPr lang="en-US" sz="1550" b="1" dirty="0">
                <a:solidFill>
                  <a:srgbClr val="443728"/>
                </a:solidFill>
                <a:latin typeface="Open Sans" pitchFamily="34" charset="0"/>
                <a:ea typeface="Open Sans" pitchFamily="34" charset="-122"/>
                <a:cs typeface="Open Sans" pitchFamily="34" charset="-120"/>
              </a:rPr>
              <a:t>CountVectorizer</a:t>
            </a:r>
            <a:r>
              <a:rPr lang="en-US" sz="1550" dirty="0">
                <a:solidFill>
                  <a:srgbClr val="443728"/>
                </a:solidFill>
                <a:latin typeface="Open Sans" pitchFamily="34" charset="0"/>
                <a:ea typeface="Open Sans" pitchFamily="34" charset="-122"/>
                <a:cs typeface="Open Sans" pitchFamily="34" charset="-120"/>
              </a:rPr>
              <a:t>: For text feature extraction.</a:t>
            </a:r>
            <a:endParaRPr lang="en-US" sz="1550" dirty="0"/>
          </a:p>
        </p:txBody>
      </p:sp>
      <p:sp>
        <p:nvSpPr>
          <p:cNvPr id="11" name="Shape 9"/>
          <p:cNvSpPr/>
          <p:nvPr/>
        </p:nvSpPr>
        <p:spPr>
          <a:xfrm>
            <a:off x="801410" y="4481513"/>
            <a:ext cx="13027581" cy="570905"/>
          </a:xfrm>
          <a:prstGeom prst="rect">
            <a:avLst/>
          </a:prstGeom>
          <a:solidFill>
            <a:srgbClr val="FFFFFF">
              <a:alpha val="4000"/>
            </a:srgbClr>
          </a:solidFill>
          <a:ln/>
        </p:spPr>
        <p:txBody>
          <a:bodyPr/>
          <a:lstStyle/>
          <a:p>
            <a:endParaRPr lang="en-US"/>
          </a:p>
        </p:txBody>
      </p:sp>
      <p:sp>
        <p:nvSpPr>
          <p:cNvPr id="12" name="Text 10"/>
          <p:cNvSpPr/>
          <p:nvPr/>
        </p:nvSpPr>
        <p:spPr>
          <a:xfrm>
            <a:off x="999887" y="4608195"/>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Dataset Source</a:t>
            </a:r>
            <a:endParaRPr lang="en-US" sz="1550" dirty="0"/>
          </a:p>
        </p:txBody>
      </p:sp>
      <p:sp>
        <p:nvSpPr>
          <p:cNvPr id="13" name="Text 11"/>
          <p:cNvSpPr/>
          <p:nvPr/>
        </p:nvSpPr>
        <p:spPr>
          <a:xfrm>
            <a:off x="4911923" y="4608195"/>
            <a:ext cx="8718709" cy="317540"/>
          </a:xfrm>
          <a:prstGeom prst="rect">
            <a:avLst/>
          </a:prstGeom>
          <a:noFill/>
          <a:ln/>
        </p:spPr>
        <p:txBody>
          <a:bodyPr wrap="none" lIns="0" tIns="0" rIns="0" bIns="0" rtlCol="0" anchor="t"/>
          <a:lstStyle/>
          <a:p>
            <a:pPr marL="0" indent="0" algn="l">
              <a:lnSpc>
                <a:spcPts val="2500"/>
              </a:lnSpc>
              <a:buNone/>
            </a:pPr>
            <a:r>
              <a:rPr lang="en-US" sz="1550" b="1" dirty="0">
                <a:solidFill>
                  <a:srgbClr val="443728"/>
                </a:solidFill>
                <a:latin typeface="Open Sans" pitchFamily="34" charset="0"/>
                <a:ea typeface="Open Sans" pitchFamily="34" charset="-122"/>
                <a:cs typeface="Open Sans" pitchFamily="34" charset="-120"/>
              </a:rPr>
              <a:t>Kaggle</a:t>
            </a:r>
            <a:r>
              <a:rPr lang="en-US" sz="1550" dirty="0">
                <a:solidFill>
                  <a:srgbClr val="443728"/>
                </a:solidFill>
                <a:latin typeface="Open Sans" pitchFamily="34" charset="0"/>
                <a:ea typeface="Open Sans" pitchFamily="34" charset="-122"/>
                <a:cs typeface="Open Sans" pitchFamily="34" charset="-120"/>
              </a:rPr>
              <a:t>: Providing real-world employee review data for robust model training.</a:t>
            </a:r>
            <a:endParaRPr lang="en-US" sz="1550" dirty="0"/>
          </a:p>
        </p:txBody>
      </p:sp>
      <p:sp>
        <p:nvSpPr>
          <p:cNvPr id="14" name="Shape 12"/>
          <p:cNvSpPr/>
          <p:nvPr/>
        </p:nvSpPr>
        <p:spPr>
          <a:xfrm>
            <a:off x="801410" y="5052417"/>
            <a:ext cx="13027581" cy="888444"/>
          </a:xfrm>
          <a:prstGeom prst="rect">
            <a:avLst/>
          </a:prstGeom>
          <a:solidFill>
            <a:srgbClr val="000000">
              <a:alpha val="4000"/>
            </a:srgbClr>
          </a:solidFill>
          <a:ln/>
        </p:spPr>
        <p:txBody>
          <a:bodyPr/>
          <a:lstStyle/>
          <a:p>
            <a:endParaRPr lang="en-US"/>
          </a:p>
        </p:txBody>
      </p:sp>
      <p:sp>
        <p:nvSpPr>
          <p:cNvPr id="15" name="Text 13"/>
          <p:cNvSpPr/>
          <p:nvPr/>
        </p:nvSpPr>
        <p:spPr>
          <a:xfrm>
            <a:off x="999887" y="5179100"/>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Backend Framework</a:t>
            </a:r>
            <a:endParaRPr lang="en-US" sz="1550" dirty="0"/>
          </a:p>
        </p:txBody>
      </p:sp>
      <p:sp>
        <p:nvSpPr>
          <p:cNvPr id="16" name="Text 14"/>
          <p:cNvSpPr/>
          <p:nvPr/>
        </p:nvSpPr>
        <p:spPr>
          <a:xfrm>
            <a:off x="4911923" y="5179100"/>
            <a:ext cx="8718709" cy="635079"/>
          </a:xfrm>
          <a:prstGeom prst="rect">
            <a:avLst/>
          </a:prstGeom>
          <a:noFill/>
          <a:ln/>
        </p:spPr>
        <p:txBody>
          <a:bodyPr wrap="square" lIns="0" tIns="0" rIns="0" bIns="0" rtlCol="0" anchor="t"/>
          <a:lstStyle/>
          <a:p>
            <a:pPr marL="0" indent="0" algn="l">
              <a:lnSpc>
                <a:spcPts val="2500"/>
              </a:lnSpc>
              <a:buNone/>
            </a:pPr>
            <a:r>
              <a:rPr lang="en-US" sz="1550" b="1" dirty="0">
                <a:solidFill>
                  <a:srgbClr val="443728"/>
                </a:solidFill>
                <a:latin typeface="Open Sans" pitchFamily="34" charset="0"/>
                <a:ea typeface="Open Sans" pitchFamily="34" charset="-122"/>
                <a:cs typeface="Open Sans" pitchFamily="34" charset="-120"/>
              </a:rPr>
              <a:t>Flask / FastAPI</a:t>
            </a:r>
            <a:r>
              <a:rPr lang="en-US" sz="1550" dirty="0">
                <a:solidFill>
                  <a:srgbClr val="443728"/>
                </a:solidFill>
                <a:latin typeface="Open Sans" pitchFamily="34" charset="0"/>
                <a:ea typeface="Open Sans" pitchFamily="34" charset="-122"/>
                <a:cs typeface="Open Sans" pitchFamily="34" charset="-120"/>
              </a:rPr>
              <a:t>: Lightweight web frameworks for building efficient API endpoints and serving the model.</a:t>
            </a:r>
            <a:endParaRPr lang="en-US" sz="1550" dirty="0"/>
          </a:p>
        </p:txBody>
      </p:sp>
      <p:sp>
        <p:nvSpPr>
          <p:cNvPr id="17" name="Shape 15"/>
          <p:cNvSpPr/>
          <p:nvPr/>
        </p:nvSpPr>
        <p:spPr>
          <a:xfrm>
            <a:off x="801410" y="5940862"/>
            <a:ext cx="13027581" cy="888444"/>
          </a:xfrm>
          <a:prstGeom prst="rect">
            <a:avLst/>
          </a:prstGeom>
          <a:solidFill>
            <a:srgbClr val="FFFFFF">
              <a:alpha val="4000"/>
            </a:srgbClr>
          </a:solidFill>
          <a:ln/>
        </p:spPr>
        <p:txBody>
          <a:bodyPr/>
          <a:lstStyle/>
          <a:p>
            <a:endParaRPr lang="en-US"/>
          </a:p>
        </p:txBody>
      </p:sp>
      <p:sp>
        <p:nvSpPr>
          <p:cNvPr id="18" name="Text 16"/>
          <p:cNvSpPr/>
          <p:nvPr/>
        </p:nvSpPr>
        <p:spPr>
          <a:xfrm>
            <a:off x="999887" y="6067544"/>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Frontend Development</a:t>
            </a:r>
            <a:endParaRPr lang="en-US" sz="1550" dirty="0"/>
          </a:p>
        </p:txBody>
      </p:sp>
      <p:sp>
        <p:nvSpPr>
          <p:cNvPr id="19" name="Text 17"/>
          <p:cNvSpPr/>
          <p:nvPr/>
        </p:nvSpPr>
        <p:spPr>
          <a:xfrm>
            <a:off x="4911923" y="6067544"/>
            <a:ext cx="8718709" cy="635079"/>
          </a:xfrm>
          <a:prstGeom prst="rect">
            <a:avLst/>
          </a:prstGeom>
          <a:noFill/>
          <a:ln/>
        </p:spPr>
        <p:txBody>
          <a:bodyPr wrap="square" lIns="0" tIns="0" rIns="0" bIns="0" rtlCol="0" anchor="t"/>
          <a:lstStyle/>
          <a:p>
            <a:pPr marL="0" indent="0" algn="l">
              <a:lnSpc>
                <a:spcPts val="2500"/>
              </a:lnSpc>
              <a:buNone/>
            </a:pPr>
            <a:r>
              <a:rPr lang="en-US" sz="1550" b="1" dirty="0">
                <a:solidFill>
                  <a:srgbClr val="443728"/>
                </a:solidFill>
                <a:latin typeface="Open Sans" pitchFamily="34" charset="0"/>
                <a:ea typeface="Open Sans" pitchFamily="34" charset="-122"/>
                <a:cs typeface="Open Sans" pitchFamily="34" charset="-120"/>
              </a:rPr>
              <a:t>HTML, CSS, JavaScript</a:t>
            </a:r>
            <a:r>
              <a:rPr lang="en-US" sz="1550" dirty="0">
                <a:solidFill>
                  <a:srgbClr val="443728"/>
                </a:solidFill>
                <a:latin typeface="Open Sans" pitchFamily="34" charset="0"/>
                <a:ea typeface="Open Sans" pitchFamily="34" charset="-122"/>
                <a:cs typeface="Open Sans" pitchFamily="34" charset="-120"/>
              </a:rPr>
              <a:t>: Standard web technologies for creating an intuitive and responsive user interface.</a:t>
            </a:r>
            <a:endParaRPr lang="en-US" sz="1550" dirty="0"/>
          </a:p>
        </p:txBody>
      </p:sp>
      <p:sp>
        <p:nvSpPr>
          <p:cNvPr id="20" name="Shape 18"/>
          <p:cNvSpPr/>
          <p:nvPr/>
        </p:nvSpPr>
        <p:spPr>
          <a:xfrm>
            <a:off x="801410" y="6829306"/>
            <a:ext cx="13027581" cy="570905"/>
          </a:xfrm>
          <a:prstGeom prst="rect">
            <a:avLst/>
          </a:prstGeom>
          <a:solidFill>
            <a:srgbClr val="000000">
              <a:alpha val="4000"/>
            </a:srgbClr>
          </a:solidFill>
          <a:ln/>
        </p:spPr>
        <p:txBody>
          <a:bodyPr/>
          <a:lstStyle/>
          <a:p>
            <a:endParaRPr lang="en-US"/>
          </a:p>
        </p:txBody>
      </p:sp>
      <p:sp>
        <p:nvSpPr>
          <p:cNvPr id="21" name="Text 19"/>
          <p:cNvSpPr/>
          <p:nvPr/>
        </p:nvSpPr>
        <p:spPr>
          <a:xfrm>
            <a:off x="999887" y="6955988"/>
            <a:ext cx="3507700" cy="317540"/>
          </a:xfrm>
          <a:prstGeom prst="rect">
            <a:avLst/>
          </a:prstGeom>
          <a:noFill/>
          <a:ln/>
        </p:spPr>
        <p:txBody>
          <a:bodyPr wrap="none" lIns="0" tIns="0" rIns="0" bIns="0" rtlCol="0" anchor="t"/>
          <a:lstStyle/>
          <a:p>
            <a:pPr marL="0" indent="0" algn="l">
              <a:lnSpc>
                <a:spcPts val="2500"/>
              </a:lnSpc>
              <a:buNone/>
            </a:pPr>
            <a:r>
              <a:rPr lang="en-US" sz="1550" dirty="0">
                <a:solidFill>
                  <a:srgbClr val="443728"/>
                </a:solidFill>
                <a:latin typeface="Open Sans" pitchFamily="34" charset="0"/>
                <a:ea typeface="Open Sans" pitchFamily="34" charset="-122"/>
                <a:cs typeface="Open Sans" pitchFamily="34" charset="-120"/>
              </a:rPr>
              <a:t>Development &amp; Deployment</a:t>
            </a:r>
            <a:endParaRPr lang="en-US" sz="1550" dirty="0"/>
          </a:p>
        </p:txBody>
      </p:sp>
      <p:sp>
        <p:nvSpPr>
          <p:cNvPr id="22" name="Text 20"/>
          <p:cNvSpPr/>
          <p:nvPr/>
        </p:nvSpPr>
        <p:spPr>
          <a:xfrm>
            <a:off x="4911923" y="6955988"/>
            <a:ext cx="8718709" cy="317540"/>
          </a:xfrm>
          <a:prstGeom prst="rect">
            <a:avLst/>
          </a:prstGeom>
          <a:noFill/>
          <a:ln/>
        </p:spPr>
        <p:txBody>
          <a:bodyPr wrap="none" lIns="0" tIns="0" rIns="0" bIns="0" rtlCol="0" anchor="t"/>
          <a:lstStyle/>
          <a:p>
            <a:pPr marL="0" indent="0" algn="l">
              <a:lnSpc>
                <a:spcPts val="2500"/>
              </a:lnSpc>
              <a:buNone/>
            </a:pPr>
            <a:r>
              <a:rPr lang="en-US" sz="1550" b="1" dirty="0">
                <a:solidFill>
                  <a:srgbClr val="443728"/>
                </a:solidFill>
                <a:latin typeface="Open Sans" pitchFamily="34" charset="0"/>
                <a:ea typeface="Open Sans" pitchFamily="34" charset="-122"/>
                <a:cs typeface="Open Sans" pitchFamily="34" charset="-120"/>
              </a:rPr>
              <a:t>VS Code Local Environment</a:t>
            </a:r>
            <a:r>
              <a:rPr lang="en-US" sz="1550" dirty="0">
                <a:solidFill>
                  <a:srgbClr val="443728"/>
                </a:solidFill>
                <a:latin typeface="Open Sans" pitchFamily="34" charset="0"/>
                <a:ea typeface="Open Sans" pitchFamily="34" charset="-122"/>
                <a:cs typeface="Open Sans" pitchFamily="34" charset="-120"/>
              </a:rPr>
              <a:t>: For streamlined development and testing before deployment.</a:t>
            </a:r>
            <a:endParaRPr lang="en-US" sz="1550" dirty="0"/>
          </a:p>
        </p:txBody>
      </p:sp>
      <mc:AlternateContent xmlns:mc="http://schemas.openxmlformats.org/markup-compatibility/2006" xmlns:p14="http://schemas.microsoft.com/office/powerpoint/2010/main">
        <mc:Choice Requires="p14">
          <p:contentPart p14:bwMode="auto" r:id="rId3">
            <p14:nvContentPartPr>
              <p14:cNvPr id="23" name="Ink 22">
                <a:extLst>
                  <a:ext uri="{FF2B5EF4-FFF2-40B4-BE49-F238E27FC236}">
                    <a16:creationId xmlns:a16="http://schemas.microsoft.com/office/drawing/2014/main" id="{638CC930-9DA6-A238-CE28-CBB6634A7E66}"/>
                  </a:ext>
                </a:extLst>
              </p14:cNvPr>
              <p14:cNvContentPartPr/>
              <p14:nvPr/>
            </p14:nvContentPartPr>
            <p14:xfrm>
              <a:off x="12886240" y="7748520"/>
              <a:ext cx="1583640" cy="338040"/>
            </p14:xfrm>
          </p:contentPart>
        </mc:Choice>
        <mc:Fallback xmlns="">
          <p:pic>
            <p:nvPicPr>
              <p:cNvPr id="23" name="Ink 22">
                <a:extLst>
                  <a:ext uri="{FF2B5EF4-FFF2-40B4-BE49-F238E27FC236}">
                    <a16:creationId xmlns:a16="http://schemas.microsoft.com/office/drawing/2014/main" id="{638CC930-9DA6-A238-CE28-CBB6634A7E66}"/>
                  </a:ext>
                </a:extLst>
              </p:cNvPr>
              <p:cNvPicPr/>
              <p:nvPr/>
            </p:nvPicPr>
            <p:blipFill>
              <a:blip r:embed="rId4"/>
              <a:stretch>
                <a:fillRect/>
              </a:stretch>
            </p:blipFill>
            <p:spPr>
              <a:xfrm>
                <a:off x="12823240" y="7685880"/>
                <a:ext cx="1709280" cy="46368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40293" y="302657"/>
            <a:ext cx="4767382" cy="343853"/>
          </a:xfrm>
          <a:prstGeom prst="rect">
            <a:avLst/>
          </a:prstGeom>
          <a:noFill/>
          <a:ln/>
        </p:spPr>
        <p:txBody>
          <a:bodyPr wrap="none" lIns="0" tIns="0" rIns="0" bIns="0" rtlCol="0" anchor="t"/>
          <a:lstStyle/>
          <a:p>
            <a:pPr marL="0" indent="0" algn="l">
              <a:lnSpc>
                <a:spcPts val="2700"/>
              </a:lnSpc>
              <a:buNone/>
            </a:pPr>
            <a:r>
              <a:rPr lang="en-US" sz="2000" b="1" dirty="0">
                <a:solidFill>
                  <a:srgbClr val="443728"/>
                </a:solidFill>
                <a:latin typeface="Crimson Pro Bold" pitchFamily="34" charset="0"/>
                <a:ea typeface="Crimson Pro Bold" pitchFamily="34" charset="-122"/>
                <a:cs typeface="Crimson Pro Bold" pitchFamily="34" charset="-120"/>
              </a:rPr>
              <a:t>Key Results and Transformative Findings</a:t>
            </a:r>
            <a:endParaRPr lang="en-US" sz="2000" dirty="0"/>
          </a:p>
        </p:txBody>
      </p:sp>
      <p:sp>
        <p:nvSpPr>
          <p:cNvPr id="3" name="Text 1"/>
          <p:cNvSpPr/>
          <p:nvPr/>
        </p:nvSpPr>
        <p:spPr>
          <a:xfrm>
            <a:off x="440293" y="921544"/>
            <a:ext cx="1651040" cy="206335"/>
          </a:xfrm>
          <a:prstGeom prst="rect">
            <a:avLst/>
          </a:prstGeom>
          <a:noFill/>
          <a:ln/>
        </p:spPr>
        <p:txBody>
          <a:bodyPr wrap="none" lIns="0" tIns="0" rIns="0" bIns="0" rtlCol="0" anchor="t"/>
          <a:lstStyle/>
          <a:p>
            <a:pPr marL="0" indent="0" algn="l">
              <a:lnSpc>
                <a:spcPts val="1600"/>
              </a:lnSpc>
              <a:buNone/>
            </a:pPr>
            <a:r>
              <a:rPr lang="en-US" sz="1400" b="1" dirty="0">
                <a:solidFill>
                  <a:srgbClr val="443728"/>
                </a:solidFill>
                <a:latin typeface="Crimson Pro Bold" pitchFamily="34" charset="0"/>
                <a:ea typeface="Crimson Pro Bold" pitchFamily="34" charset="-122"/>
                <a:cs typeface="Crimson Pro Bold" pitchFamily="34" charset="-120"/>
              </a:rPr>
              <a:t>Impactful Outcomes</a:t>
            </a:r>
            <a:endParaRPr lang="en-US" sz="1400" dirty="0"/>
          </a:p>
        </p:txBody>
      </p:sp>
      <p:sp>
        <p:nvSpPr>
          <p:cNvPr id="4" name="Text 2"/>
          <p:cNvSpPr/>
          <p:nvPr/>
        </p:nvSpPr>
        <p:spPr>
          <a:xfrm>
            <a:off x="440293" y="1237893"/>
            <a:ext cx="6740723" cy="352425"/>
          </a:xfrm>
          <a:prstGeom prst="rect">
            <a:avLst/>
          </a:prstGeom>
          <a:noFill/>
          <a:ln/>
        </p:spPr>
        <p:txBody>
          <a:bodyPr wrap="square" lIns="0" tIns="0" rIns="0" bIns="0" rtlCol="0" anchor="t"/>
          <a:lstStyle/>
          <a:p>
            <a:pPr marL="342900" indent="-342900" algn="l">
              <a:buSzPct val="100000"/>
              <a:buChar char="•"/>
            </a:pPr>
            <a:r>
              <a:rPr lang="en-US" sz="1200" dirty="0">
                <a:solidFill>
                  <a:srgbClr val="443728"/>
                </a:solidFill>
                <a:latin typeface="Open Sans" pitchFamily="34" charset="0"/>
                <a:ea typeface="Open Sans" pitchFamily="34" charset="-122"/>
                <a:cs typeface="Open Sans" pitchFamily="34" charset="-120"/>
              </a:rPr>
              <a:t>Successfully classified employee feedback into multiple distinct emotional categories, providing granularity beyond simple positive/negative sentiment.</a:t>
            </a:r>
            <a:endParaRPr lang="en-US" sz="1200" dirty="0"/>
          </a:p>
        </p:txBody>
      </p:sp>
      <p:sp>
        <p:nvSpPr>
          <p:cNvPr id="5" name="Text 3"/>
          <p:cNvSpPr/>
          <p:nvPr/>
        </p:nvSpPr>
        <p:spPr>
          <a:xfrm>
            <a:off x="440293" y="1719262"/>
            <a:ext cx="6740723" cy="352425"/>
          </a:xfrm>
          <a:prstGeom prst="rect">
            <a:avLst/>
          </a:prstGeom>
          <a:noFill/>
          <a:ln/>
        </p:spPr>
        <p:txBody>
          <a:bodyPr wrap="square" lIns="0" tIns="0" rIns="0" bIns="0" rtlCol="0" anchor="t"/>
          <a:lstStyle/>
          <a:p>
            <a:pPr marL="342900" indent="-342900" algn="l">
              <a:lnSpc>
                <a:spcPts val="1350"/>
              </a:lnSpc>
              <a:buSzPct val="100000"/>
              <a:buChar char="•"/>
            </a:pPr>
            <a:r>
              <a:rPr lang="en-US" sz="1200" dirty="0">
                <a:solidFill>
                  <a:srgbClr val="443728"/>
                </a:solidFill>
                <a:latin typeface="Open Sans" pitchFamily="34" charset="0"/>
                <a:ea typeface="Open Sans" pitchFamily="34" charset="-122"/>
                <a:cs typeface="Open Sans" pitchFamily="34" charset="-120"/>
              </a:rPr>
              <a:t>Achieved significant improvement in model accuracy and reliability after meticulously handling dataset imbalance, ensuring unbiased insights.</a:t>
            </a:r>
            <a:endParaRPr lang="en-US" sz="1200" dirty="0"/>
          </a:p>
        </p:txBody>
      </p:sp>
      <p:sp>
        <p:nvSpPr>
          <p:cNvPr id="6" name="Text 4"/>
          <p:cNvSpPr/>
          <p:nvPr/>
        </p:nvSpPr>
        <p:spPr>
          <a:xfrm>
            <a:off x="432674" y="2178513"/>
            <a:ext cx="6740723" cy="352425"/>
          </a:xfrm>
          <a:prstGeom prst="rect">
            <a:avLst/>
          </a:prstGeom>
          <a:noFill/>
          <a:ln/>
        </p:spPr>
        <p:txBody>
          <a:bodyPr wrap="square" lIns="0" tIns="0" rIns="0" bIns="0" rtlCol="0" anchor="t"/>
          <a:lstStyle/>
          <a:p>
            <a:pPr marL="342900" indent="-342900" algn="l">
              <a:lnSpc>
                <a:spcPts val="1350"/>
              </a:lnSpc>
              <a:buSzPct val="100000"/>
              <a:buChar char="•"/>
            </a:pPr>
            <a:r>
              <a:rPr lang="en-US" sz="1200" dirty="0">
                <a:solidFill>
                  <a:srgbClr val="443728"/>
                </a:solidFill>
                <a:latin typeface="Open Sans" pitchFamily="34" charset="0"/>
                <a:ea typeface="Open Sans" pitchFamily="34" charset="-122"/>
                <a:cs typeface="Open Sans" pitchFamily="34" charset="-120"/>
              </a:rPr>
              <a:t>Developed a user-friendly web interface that delivers real-time feedback analysis, making immediate insights accessible to HR teams.</a:t>
            </a:r>
            <a:endParaRPr lang="en-US" sz="1200" dirty="0"/>
          </a:p>
        </p:txBody>
      </p:sp>
      <p:sp>
        <p:nvSpPr>
          <p:cNvPr id="7" name="Text 5"/>
          <p:cNvSpPr/>
          <p:nvPr/>
        </p:nvSpPr>
        <p:spPr>
          <a:xfrm>
            <a:off x="440293" y="2637764"/>
            <a:ext cx="6740723" cy="352425"/>
          </a:xfrm>
          <a:prstGeom prst="rect">
            <a:avLst/>
          </a:prstGeom>
          <a:noFill/>
          <a:ln/>
        </p:spPr>
        <p:txBody>
          <a:bodyPr wrap="square" lIns="0" tIns="0" rIns="0" bIns="0" rtlCol="0" anchor="t"/>
          <a:lstStyle/>
          <a:p>
            <a:pPr marL="342900" indent="-342900" algn="l">
              <a:lnSpc>
                <a:spcPts val="1350"/>
              </a:lnSpc>
              <a:buSzPct val="100000"/>
              <a:buChar char="•"/>
            </a:pPr>
            <a:r>
              <a:rPr lang="en-US" sz="1200" dirty="0">
                <a:solidFill>
                  <a:srgbClr val="443728"/>
                </a:solidFill>
                <a:latin typeface="Open Sans" pitchFamily="34" charset="0"/>
                <a:ea typeface="Open Sans" pitchFamily="34" charset="-122"/>
                <a:cs typeface="Open Sans" pitchFamily="34" charset="-120"/>
              </a:rPr>
              <a:t>Equips HR professionals to swiftly identify patterns in workplace satisfaction, pinpoint emerging concerns, and address them proactively.</a:t>
            </a:r>
            <a:endParaRPr lang="en-US" sz="1200" dirty="0"/>
          </a:p>
        </p:txBody>
      </p:sp>
      <p:pic>
        <p:nvPicPr>
          <p:cNvPr id="8" name="Image 0" descr="preencoded.png"/>
          <p:cNvPicPr>
            <a:picLocks noChangeAspect="1"/>
          </p:cNvPicPr>
          <p:nvPr/>
        </p:nvPicPr>
        <p:blipFill>
          <a:blip r:embed="rId3"/>
          <a:stretch>
            <a:fillRect/>
          </a:stretch>
        </p:blipFill>
        <p:spPr>
          <a:xfrm>
            <a:off x="440293" y="3149600"/>
            <a:ext cx="6740723" cy="4589920"/>
          </a:xfrm>
          <a:prstGeom prst="rect">
            <a:avLst/>
          </a:prstGeom>
        </p:spPr>
      </p:pic>
      <p:sp>
        <p:nvSpPr>
          <p:cNvPr id="9" name="Text 6"/>
          <p:cNvSpPr/>
          <p:nvPr/>
        </p:nvSpPr>
        <p:spPr>
          <a:xfrm>
            <a:off x="7315200" y="437137"/>
            <a:ext cx="1713786" cy="206335"/>
          </a:xfrm>
          <a:prstGeom prst="rect">
            <a:avLst/>
          </a:prstGeom>
          <a:noFill/>
          <a:ln/>
        </p:spPr>
        <p:txBody>
          <a:bodyPr wrap="none" lIns="0" tIns="0" rIns="0" bIns="0" rtlCol="0" anchor="t"/>
          <a:lstStyle/>
          <a:p>
            <a:pPr marL="0" indent="0" algn="l">
              <a:lnSpc>
                <a:spcPts val="1600"/>
              </a:lnSpc>
              <a:buNone/>
            </a:pPr>
            <a:r>
              <a:rPr lang="en-US" sz="2000" b="1" dirty="0">
                <a:solidFill>
                  <a:srgbClr val="443728"/>
                </a:solidFill>
                <a:latin typeface="Crimson Pro Bold" pitchFamily="34" charset="0"/>
                <a:ea typeface="Crimson Pro Bold" pitchFamily="34" charset="-122"/>
                <a:cs typeface="Crimson Pro Bold" pitchFamily="34" charset="-120"/>
              </a:rPr>
              <a:t>Visualizing Performance</a:t>
            </a:r>
            <a:endParaRPr lang="en-US" sz="2000" dirty="0"/>
          </a:p>
        </p:txBody>
      </p:sp>
      <p:pic>
        <p:nvPicPr>
          <p:cNvPr id="10" name="Image 1" descr="preencoded.png"/>
          <p:cNvPicPr>
            <a:picLocks noChangeAspect="1"/>
          </p:cNvPicPr>
          <p:nvPr/>
        </p:nvPicPr>
        <p:blipFill>
          <a:blip r:embed="rId4"/>
          <a:stretch>
            <a:fillRect/>
          </a:stretch>
        </p:blipFill>
        <p:spPr>
          <a:xfrm>
            <a:off x="7457003" y="1251704"/>
            <a:ext cx="6740723" cy="3634145"/>
          </a:xfrm>
          <a:prstGeom prst="rect">
            <a:avLst/>
          </a:prstGeom>
        </p:spPr>
      </p:pic>
      <p:sp>
        <p:nvSpPr>
          <p:cNvPr id="11" name="Shape 7"/>
          <p:cNvSpPr/>
          <p:nvPr/>
        </p:nvSpPr>
        <p:spPr>
          <a:xfrm>
            <a:off x="9034939" y="4916329"/>
            <a:ext cx="110014" cy="110014"/>
          </a:xfrm>
          <a:prstGeom prst="roundRect">
            <a:avLst>
              <a:gd name="adj" fmla="val 16623"/>
            </a:avLst>
          </a:prstGeom>
          <a:solidFill>
            <a:srgbClr val="2F211E"/>
          </a:solidFill>
          <a:ln/>
        </p:spPr>
        <p:txBody>
          <a:bodyPr/>
          <a:lstStyle/>
          <a:p>
            <a:endParaRPr lang="en-US"/>
          </a:p>
        </p:txBody>
      </p:sp>
      <p:sp>
        <p:nvSpPr>
          <p:cNvPr id="12" name="Text 8"/>
          <p:cNvSpPr/>
          <p:nvPr/>
        </p:nvSpPr>
        <p:spPr>
          <a:xfrm>
            <a:off x="9205913" y="4916329"/>
            <a:ext cx="396359" cy="110133"/>
          </a:xfrm>
          <a:prstGeom prst="rect">
            <a:avLst/>
          </a:prstGeom>
          <a:noFill/>
          <a:ln/>
        </p:spPr>
        <p:txBody>
          <a:bodyPr wrap="none" lIns="0" tIns="0" rIns="0" bIns="0" rtlCol="0" anchor="t"/>
          <a:lstStyle/>
          <a:p>
            <a:pPr marL="0" indent="0" algn="l">
              <a:lnSpc>
                <a:spcPts val="850"/>
              </a:lnSpc>
              <a:buNone/>
            </a:pPr>
            <a:r>
              <a:rPr lang="en-US" sz="850" dirty="0">
                <a:solidFill>
                  <a:srgbClr val="443728"/>
                </a:solidFill>
                <a:latin typeface="Open Sans" pitchFamily="34" charset="0"/>
                <a:ea typeface="Open Sans" pitchFamily="34" charset="-122"/>
                <a:cs typeface="Open Sans" pitchFamily="34" charset="-120"/>
              </a:rPr>
              <a:t>Positive</a:t>
            </a:r>
            <a:endParaRPr lang="en-US" sz="850" dirty="0"/>
          </a:p>
        </p:txBody>
      </p:sp>
      <p:sp>
        <p:nvSpPr>
          <p:cNvPr id="13" name="Shape 9"/>
          <p:cNvSpPr/>
          <p:nvPr/>
        </p:nvSpPr>
        <p:spPr>
          <a:xfrm>
            <a:off x="10549176" y="4916329"/>
            <a:ext cx="110014" cy="110014"/>
          </a:xfrm>
          <a:prstGeom prst="roundRect">
            <a:avLst>
              <a:gd name="adj" fmla="val 16623"/>
            </a:avLst>
          </a:prstGeom>
          <a:solidFill>
            <a:srgbClr val="78564D"/>
          </a:solidFill>
          <a:ln/>
        </p:spPr>
        <p:txBody>
          <a:bodyPr/>
          <a:lstStyle/>
          <a:p>
            <a:endParaRPr lang="en-US"/>
          </a:p>
        </p:txBody>
      </p:sp>
      <p:sp>
        <p:nvSpPr>
          <p:cNvPr id="14" name="Text 10"/>
          <p:cNvSpPr/>
          <p:nvPr/>
        </p:nvSpPr>
        <p:spPr>
          <a:xfrm>
            <a:off x="10720149" y="4916329"/>
            <a:ext cx="385167" cy="110133"/>
          </a:xfrm>
          <a:prstGeom prst="rect">
            <a:avLst/>
          </a:prstGeom>
          <a:noFill/>
          <a:ln/>
        </p:spPr>
        <p:txBody>
          <a:bodyPr wrap="none" lIns="0" tIns="0" rIns="0" bIns="0" rtlCol="0" anchor="t"/>
          <a:lstStyle/>
          <a:p>
            <a:pPr marL="0" indent="0" algn="l">
              <a:lnSpc>
                <a:spcPts val="850"/>
              </a:lnSpc>
              <a:buNone/>
            </a:pPr>
            <a:r>
              <a:rPr lang="en-US" sz="850" dirty="0">
                <a:solidFill>
                  <a:srgbClr val="443728"/>
                </a:solidFill>
                <a:latin typeface="Open Sans" pitchFamily="34" charset="0"/>
                <a:ea typeface="Open Sans" pitchFamily="34" charset="-122"/>
                <a:cs typeface="Open Sans" pitchFamily="34" charset="-120"/>
              </a:rPr>
              <a:t>Neutral</a:t>
            </a:r>
            <a:endParaRPr lang="en-US" sz="850" dirty="0"/>
          </a:p>
        </p:txBody>
      </p:sp>
      <p:sp>
        <p:nvSpPr>
          <p:cNvPr id="15" name="Shape 11"/>
          <p:cNvSpPr/>
          <p:nvPr/>
        </p:nvSpPr>
        <p:spPr>
          <a:xfrm>
            <a:off x="12052340" y="4916329"/>
            <a:ext cx="110014" cy="110014"/>
          </a:xfrm>
          <a:prstGeom prst="roundRect">
            <a:avLst>
              <a:gd name="adj" fmla="val 16623"/>
            </a:avLst>
          </a:prstGeom>
          <a:solidFill>
            <a:srgbClr val="B4938A"/>
          </a:solidFill>
          <a:ln/>
        </p:spPr>
        <p:txBody>
          <a:bodyPr/>
          <a:lstStyle/>
          <a:p>
            <a:endParaRPr lang="en-US"/>
          </a:p>
        </p:txBody>
      </p:sp>
      <p:sp>
        <p:nvSpPr>
          <p:cNvPr id="16" name="Text 12"/>
          <p:cNvSpPr/>
          <p:nvPr/>
        </p:nvSpPr>
        <p:spPr>
          <a:xfrm>
            <a:off x="12223313" y="4916329"/>
            <a:ext cx="449223" cy="110133"/>
          </a:xfrm>
          <a:prstGeom prst="rect">
            <a:avLst/>
          </a:prstGeom>
          <a:noFill/>
          <a:ln/>
        </p:spPr>
        <p:txBody>
          <a:bodyPr wrap="none" lIns="0" tIns="0" rIns="0" bIns="0" rtlCol="0" anchor="t"/>
          <a:lstStyle/>
          <a:p>
            <a:pPr marL="0" indent="0" algn="l">
              <a:lnSpc>
                <a:spcPts val="850"/>
              </a:lnSpc>
              <a:buNone/>
            </a:pPr>
            <a:r>
              <a:rPr lang="en-US" sz="850" dirty="0">
                <a:solidFill>
                  <a:srgbClr val="443728"/>
                </a:solidFill>
                <a:latin typeface="Open Sans" pitchFamily="34" charset="0"/>
                <a:ea typeface="Open Sans" pitchFamily="34" charset="-122"/>
                <a:cs typeface="Open Sans" pitchFamily="34" charset="-120"/>
              </a:rPr>
              <a:t>Negative</a:t>
            </a:r>
            <a:endParaRPr lang="en-US" sz="850" dirty="0"/>
          </a:p>
        </p:txBody>
      </p:sp>
      <p:sp>
        <p:nvSpPr>
          <p:cNvPr id="17" name="Text 13"/>
          <p:cNvSpPr/>
          <p:nvPr/>
        </p:nvSpPr>
        <p:spPr>
          <a:xfrm>
            <a:off x="7457003" y="5905904"/>
            <a:ext cx="6740723" cy="1071992"/>
          </a:xfrm>
          <a:prstGeom prst="rect">
            <a:avLst/>
          </a:prstGeom>
          <a:noFill/>
          <a:ln/>
        </p:spPr>
        <p:txBody>
          <a:bodyPr wrap="square" lIns="0" tIns="0" rIns="0" bIns="0" rtlCol="0" anchor="t"/>
          <a:lstStyle/>
          <a:p>
            <a:pPr marL="0" indent="0" algn="l">
              <a:lnSpc>
                <a:spcPts val="1350"/>
              </a:lnSpc>
              <a:buNone/>
            </a:pPr>
            <a:r>
              <a:rPr lang="en-US" sz="1400" dirty="0">
                <a:solidFill>
                  <a:srgbClr val="443728"/>
                </a:solidFill>
                <a:latin typeface="Open Sans" pitchFamily="34" charset="0"/>
                <a:ea typeface="Open Sans" pitchFamily="34" charset="-122"/>
                <a:cs typeface="Open Sans" pitchFamily="34" charset="-120"/>
              </a:rPr>
              <a:t>The chart illustrates a typical distribution of sentiment detected across employee feedback, demonstrating the system's capability to categorize emotions effectively. Our confusion matrix (not shown) further validates the model's precision and recall across all emotional classes.</a:t>
            </a:r>
            <a:endParaRPr lang="en-US" sz="1400" dirty="0"/>
          </a:p>
        </p:txBody>
      </p:sp>
      <p:grpSp>
        <p:nvGrpSpPr>
          <p:cNvPr id="21" name="Group 20">
            <a:extLst>
              <a:ext uri="{FF2B5EF4-FFF2-40B4-BE49-F238E27FC236}">
                <a16:creationId xmlns:a16="http://schemas.microsoft.com/office/drawing/2014/main" id="{C201138E-0942-6DD5-2E74-B4FD70F98854}"/>
              </a:ext>
            </a:extLst>
          </p:cNvPr>
          <p:cNvGrpSpPr/>
          <p:nvPr/>
        </p:nvGrpSpPr>
        <p:grpSpPr>
          <a:xfrm>
            <a:off x="12676360" y="7739520"/>
            <a:ext cx="1830240" cy="313560"/>
            <a:chOff x="12676360" y="7739520"/>
            <a:chExt cx="1830240" cy="313560"/>
          </a:xfrm>
        </p:grpSpPr>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86118E46-1E18-76F7-1B03-B2F47A9E5537}"/>
                    </a:ext>
                  </a:extLst>
                </p14:cNvPr>
                <p14:cNvContentPartPr/>
                <p14:nvPr/>
              </p14:nvContentPartPr>
              <p14:xfrm>
                <a:off x="12676360" y="7739520"/>
                <a:ext cx="1830240" cy="313560"/>
              </p14:xfrm>
            </p:contentPart>
          </mc:Choice>
          <mc:Fallback xmlns="">
            <p:pic>
              <p:nvPicPr>
                <p:cNvPr id="18" name="Ink 17">
                  <a:extLst>
                    <a:ext uri="{FF2B5EF4-FFF2-40B4-BE49-F238E27FC236}">
                      <a16:creationId xmlns:a16="http://schemas.microsoft.com/office/drawing/2014/main" id="{86118E46-1E18-76F7-1B03-B2F47A9E5537}"/>
                    </a:ext>
                  </a:extLst>
                </p:cNvPr>
                <p:cNvPicPr/>
                <p:nvPr/>
              </p:nvPicPr>
              <p:blipFill>
                <a:blip r:embed="rId6"/>
                <a:stretch>
                  <a:fillRect/>
                </a:stretch>
              </p:blipFill>
              <p:spPr>
                <a:xfrm>
                  <a:off x="12613360" y="7676880"/>
                  <a:ext cx="19558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A6157AF9-7232-16A9-019C-099A49237A48}"/>
                    </a:ext>
                  </a:extLst>
                </p14:cNvPr>
                <p14:cNvContentPartPr/>
                <p14:nvPr/>
              </p14:nvContentPartPr>
              <p14:xfrm>
                <a:off x="12676360" y="8034720"/>
                <a:ext cx="360" cy="360"/>
              </p14:xfrm>
            </p:contentPart>
          </mc:Choice>
          <mc:Fallback xmlns="">
            <p:pic>
              <p:nvPicPr>
                <p:cNvPr id="19" name="Ink 18">
                  <a:extLst>
                    <a:ext uri="{FF2B5EF4-FFF2-40B4-BE49-F238E27FC236}">
                      <a16:creationId xmlns:a16="http://schemas.microsoft.com/office/drawing/2014/main" id="{A6157AF9-7232-16A9-019C-099A49237A48}"/>
                    </a:ext>
                  </a:extLst>
                </p:cNvPr>
                <p:cNvPicPr/>
                <p:nvPr/>
              </p:nvPicPr>
              <p:blipFill>
                <a:blip r:embed="rId8"/>
                <a:stretch>
                  <a:fillRect/>
                </a:stretch>
              </p:blipFill>
              <p:spPr>
                <a:xfrm>
                  <a:off x="12613360" y="7972080"/>
                  <a:ext cx="126000" cy="12600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838"/>
          </a:xfrm>
          <a:prstGeom prst="rect">
            <a:avLst/>
          </a:prstGeom>
        </p:spPr>
      </p:pic>
      <p:sp>
        <p:nvSpPr>
          <p:cNvPr id="3" name="Text 0"/>
          <p:cNvSpPr/>
          <p:nvPr/>
        </p:nvSpPr>
        <p:spPr>
          <a:xfrm>
            <a:off x="706755" y="485894"/>
            <a:ext cx="5509974" cy="552093"/>
          </a:xfrm>
          <a:prstGeom prst="rect">
            <a:avLst/>
          </a:prstGeom>
          <a:noFill/>
          <a:ln/>
        </p:spPr>
        <p:txBody>
          <a:bodyPr wrap="none" lIns="0" tIns="0" rIns="0" bIns="0" rtlCol="0" anchor="t"/>
          <a:lstStyle/>
          <a:p>
            <a:pPr marL="0" indent="0" algn="l">
              <a:lnSpc>
                <a:spcPts val="4300"/>
              </a:lnSpc>
              <a:buNone/>
            </a:pPr>
            <a:r>
              <a:rPr lang="en-US" sz="3450" b="1" dirty="0">
                <a:solidFill>
                  <a:srgbClr val="443728"/>
                </a:solidFill>
                <a:latin typeface="Crimson Pro Bold" pitchFamily="34" charset="0"/>
                <a:ea typeface="Crimson Pro Bold" pitchFamily="34" charset="-122"/>
                <a:cs typeface="Crimson Pro Bold" pitchFamily="34" charset="-120"/>
              </a:rPr>
              <a:t>Conclusion and Future Vision</a:t>
            </a:r>
            <a:endParaRPr lang="en-US" sz="3450" dirty="0"/>
          </a:p>
        </p:txBody>
      </p:sp>
      <p:sp>
        <p:nvSpPr>
          <p:cNvPr id="4" name="Shape 1"/>
          <p:cNvSpPr/>
          <p:nvPr/>
        </p:nvSpPr>
        <p:spPr>
          <a:xfrm>
            <a:off x="706755" y="1568053"/>
            <a:ext cx="7730490" cy="2209086"/>
          </a:xfrm>
          <a:prstGeom prst="roundRect">
            <a:avLst>
              <a:gd name="adj" fmla="val 4967"/>
            </a:avLst>
          </a:prstGeom>
          <a:solidFill>
            <a:srgbClr val="FFFCFA"/>
          </a:solidFill>
          <a:ln/>
        </p:spPr>
        <p:txBody>
          <a:bodyPr/>
          <a:lstStyle/>
          <a:p>
            <a:endParaRPr lang="en-US"/>
          </a:p>
        </p:txBody>
      </p:sp>
      <p:sp>
        <p:nvSpPr>
          <p:cNvPr id="5" name="Shape 2"/>
          <p:cNvSpPr/>
          <p:nvPr/>
        </p:nvSpPr>
        <p:spPr>
          <a:xfrm>
            <a:off x="706755" y="1545193"/>
            <a:ext cx="7730490" cy="91440"/>
          </a:xfrm>
          <a:prstGeom prst="roundRect">
            <a:avLst>
              <a:gd name="adj" fmla="val 81162"/>
            </a:avLst>
          </a:prstGeom>
          <a:solidFill>
            <a:srgbClr val="835E54"/>
          </a:solidFill>
          <a:ln/>
        </p:spPr>
        <p:txBody>
          <a:bodyPr/>
          <a:lstStyle/>
          <a:p>
            <a:endParaRPr lang="en-US"/>
          </a:p>
        </p:txBody>
      </p:sp>
      <p:sp>
        <p:nvSpPr>
          <p:cNvPr id="6" name="Shape 3"/>
          <p:cNvSpPr/>
          <p:nvPr/>
        </p:nvSpPr>
        <p:spPr>
          <a:xfrm>
            <a:off x="4306967" y="1303020"/>
            <a:ext cx="530066" cy="530066"/>
          </a:xfrm>
          <a:prstGeom prst="roundRect">
            <a:avLst>
              <a:gd name="adj" fmla="val 172507"/>
            </a:avLst>
          </a:prstGeom>
          <a:solidFill>
            <a:srgbClr val="835E54"/>
          </a:solidFill>
          <a:ln/>
        </p:spPr>
        <p:txBody>
          <a:bodyPr/>
          <a:lstStyle/>
          <a:p>
            <a:endParaRPr lang="en-US"/>
          </a:p>
        </p:txBody>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6034" y="1462088"/>
            <a:ext cx="211931" cy="211931"/>
          </a:xfrm>
          <a:prstGeom prst="rect">
            <a:avLst/>
          </a:prstGeom>
        </p:spPr>
      </p:pic>
      <p:sp>
        <p:nvSpPr>
          <p:cNvPr id="8" name="Text 4"/>
          <p:cNvSpPr/>
          <p:nvPr/>
        </p:nvSpPr>
        <p:spPr>
          <a:xfrm>
            <a:off x="906304" y="2009775"/>
            <a:ext cx="2650450" cy="331232"/>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Project Conclusion</a:t>
            </a:r>
            <a:endParaRPr lang="en-US" sz="2050" dirty="0"/>
          </a:p>
        </p:txBody>
      </p:sp>
      <p:sp>
        <p:nvSpPr>
          <p:cNvPr id="9" name="Text 5"/>
          <p:cNvSpPr/>
          <p:nvPr/>
        </p:nvSpPr>
        <p:spPr>
          <a:xfrm>
            <a:off x="906304" y="2446973"/>
            <a:ext cx="7331393" cy="1130618"/>
          </a:xfrm>
          <a:prstGeom prst="rect">
            <a:avLst/>
          </a:prstGeom>
          <a:noFill/>
          <a:ln/>
        </p:spPr>
        <p:txBody>
          <a:bodyPr wrap="square" lIns="0" tIns="0" rIns="0" bIns="0" rtlCol="0" anchor="t"/>
          <a:lstStyle/>
          <a:p>
            <a:pPr marL="0" indent="0" algn="l">
              <a:lnSpc>
                <a:spcPts val="2200"/>
              </a:lnSpc>
              <a:buNone/>
            </a:pPr>
            <a:r>
              <a:rPr lang="en-US" sz="1400" dirty="0">
                <a:solidFill>
                  <a:srgbClr val="443728"/>
                </a:solidFill>
                <a:latin typeface="Open Sans" pitchFamily="34" charset="0"/>
                <a:ea typeface="Open Sans" pitchFamily="34" charset="-122"/>
                <a:cs typeface="Open Sans" pitchFamily="34" charset="-120"/>
              </a:rPr>
              <a:t>Our AI-driven system stands as a robust solution for accurately analyzing employee feedback, translating raw text into actionable emotional insights. It significantly reduces manual HR workload, fosters a deeper understanding of employee well-being, and empowers data-informed decision-making.</a:t>
            </a:r>
            <a:endParaRPr lang="en-US" sz="1400" dirty="0"/>
          </a:p>
        </p:txBody>
      </p:sp>
      <p:sp>
        <p:nvSpPr>
          <p:cNvPr id="10" name="Shape 6"/>
          <p:cNvSpPr/>
          <p:nvPr/>
        </p:nvSpPr>
        <p:spPr>
          <a:xfrm>
            <a:off x="706755" y="4218861"/>
            <a:ext cx="7730490" cy="3525083"/>
          </a:xfrm>
          <a:prstGeom prst="roundRect">
            <a:avLst>
              <a:gd name="adj" fmla="val 3113"/>
            </a:avLst>
          </a:prstGeom>
          <a:solidFill>
            <a:srgbClr val="FFFCFA"/>
          </a:solidFill>
          <a:ln/>
        </p:spPr>
        <p:txBody>
          <a:bodyPr/>
          <a:lstStyle/>
          <a:p>
            <a:endParaRPr lang="en-US"/>
          </a:p>
        </p:txBody>
      </p:sp>
      <p:sp>
        <p:nvSpPr>
          <p:cNvPr id="11" name="Shape 7"/>
          <p:cNvSpPr/>
          <p:nvPr/>
        </p:nvSpPr>
        <p:spPr>
          <a:xfrm>
            <a:off x="706755" y="4196001"/>
            <a:ext cx="7730490" cy="91440"/>
          </a:xfrm>
          <a:prstGeom prst="roundRect">
            <a:avLst>
              <a:gd name="adj" fmla="val 81162"/>
            </a:avLst>
          </a:prstGeom>
          <a:solidFill>
            <a:srgbClr val="835E54"/>
          </a:solidFill>
          <a:ln/>
        </p:spPr>
        <p:txBody>
          <a:bodyPr/>
          <a:lstStyle/>
          <a:p>
            <a:endParaRPr lang="en-US"/>
          </a:p>
        </p:txBody>
      </p:sp>
      <p:sp>
        <p:nvSpPr>
          <p:cNvPr id="12" name="Shape 8"/>
          <p:cNvSpPr/>
          <p:nvPr/>
        </p:nvSpPr>
        <p:spPr>
          <a:xfrm>
            <a:off x="4306967" y="3953828"/>
            <a:ext cx="530066" cy="530066"/>
          </a:xfrm>
          <a:prstGeom prst="roundRect">
            <a:avLst>
              <a:gd name="adj" fmla="val 172507"/>
            </a:avLst>
          </a:prstGeom>
          <a:solidFill>
            <a:srgbClr val="835E54"/>
          </a:solidFill>
          <a:ln/>
        </p:spPr>
        <p:txBody>
          <a:bodyPr/>
          <a:lstStyle/>
          <a:p>
            <a:endParaRPr lang="en-US"/>
          </a:p>
        </p:txBody>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6034" y="4112895"/>
            <a:ext cx="211931" cy="211931"/>
          </a:xfrm>
          <a:prstGeom prst="rect">
            <a:avLst/>
          </a:prstGeom>
        </p:spPr>
      </p:pic>
      <p:sp>
        <p:nvSpPr>
          <p:cNvPr id="14" name="Text 9"/>
          <p:cNvSpPr/>
          <p:nvPr/>
        </p:nvSpPr>
        <p:spPr>
          <a:xfrm>
            <a:off x="906304" y="4660582"/>
            <a:ext cx="3439001" cy="331232"/>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Crimson Pro Bold" pitchFamily="34" charset="0"/>
                <a:ea typeface="Crimson Pro Bold" pitchFamily="34" charset="-122"/>
                <a:cs typeface="Crimson Pro Bold" pitchFamily="34" charset="-120"/>
              </a:rPr>
              <a:t>Future Scope &amp; Enhancements</a:t>
            </a:r>
            <a:endParaRPr lang="en-US" sz="2050" dirty="0"/>
          </a:p>
        </p:txBody>
      </p:sp>
      <p:sp>
        <p:nvSpPr>
          <p:cNvPr id="15" name="Text 10"/>
          <p:cNvSpPr/>
          <p:nvPr/>
        </p:nvSpPr>
        <p:spPr>
          <a:xfrm>
            <a:off x="906304" y="5097780"/>
            <a:ext cx="7331393" cy="565309"/>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443728"/>
                </a:solidFill>
                <a:latin typeface="Open Sans" pitchFamily="34" charset="0"/>
                <a:ea typeface="Open Sans" pitchFamily="34" charset="-122"/>
                <a:cs typeface="Open Sans" pitchFamily="34" charset="-120"/>
              </a:rPr>
              <a:t>Enterprise Dashboard:</a:t>
            </a:r>
            <a:r>
              <a:rPr lang="en-US" sz="1350" dirty="0">
                <a:solidFill>
                  <a:srgbClr val="443728"/>
                </a:solidFill>
                <a:latin typeface="Open Sans" pitchFamily="34" charset="0"/>
                <a:ea typeface="Open Sans" pitchFamily="34" charset="-122"/>
                <a:cs typeface="Open Sans" pitchFamily="34" charset="-120"/>
              </a:rPr>
              <a:t> Develop and deploy a comprehensive, interactive dashboard for C-suite and HR leadership.</a:t>
            </a:r>
            <a:endParaRPr lang="en-US" sz="1350" dirty="0"/>
          </a:p>
        </p:txBody>
      </p:sp>
      <p:sp>
        <p:nvSpPr>
          <p:cNvPr id="16" name="Text 11"/>
          <p:cNvSpPr/>
          <p:nvPr/>
        </p:nvSpPr>
        <p:spPr>
          <a:xfrm>
            <a:off x="906304" y="5724882"/>
            <a:ext cx="7331393" cy="565309"/>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443728"/>
                </a:solidFill>
                <a:latin typeface="Open Sans" pitchFamily="34" charset="0"/>
                <a:ea typeface="Open Sans" pitchFamily="34" charset="-122"/>
                <a:cs typeface="Open Sans" pitchFamily="34" charset="-120"/>
              </a:rPr>
              <a:t>Multi-Language Support:</a:t>
            </a:r>
            <a:r>
              <a:rPr lang="en-US" sz="1350" dirty="0">
                <a:solidFill>
                  <a:srgbClr val="443728"/>
                </a:solidFill>
                <a:latin typeface="Open Sans" pitchFamily="34" charset="0"/>
                <a:ea typeface="Open Sans" pitchFamily="34" charset="-122"/>
                <a:cs typeface="Open Sans" pitchFamily="34" charset="-120"/>
              </a:rPr>
              <a:t> Extend emotion detection capabilities to support diverse global workforces.</a:t>
            </a:r>
            <a:endParaRPr lang="en-US" sz="1350" dirty="0"/>
          </a:p>
        </p:txBody>
      </p:sp>
      <p:sp>
        <p:nvSpPr>
          <p:cNvPr id="17" name="Text 12"/>
          <p:cNvSpPr/>
          <p:nvPr/>
        </p:nvSpPr>
        <p:spPr>
          <a:xfrm>
            <a:off x="906304" y="6351984"/>
            <a:ext cx="7331393" cy="565309"/>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443728"/>
                </a:solidFill>
                <a:latin typeface="Open Sans" pitchFamily="34" charset="0"/>
                <a:ea typeface="Open Sans" pitchFamily="34" charset="-122"/>
                <a:cs typeface="Open Sans" pitchFamily="34" charset="-120"/>
              </a:rPr>
              <a:t>Advanced Deep Learning:</a:t>
            </a:r>
            <a:r>
              <a:rPr lang="en-US" sz="1350" dirty="0">
                <a:solidFill>
                  <a:srgbClr val="443728"/>
                </a:solidFill>
                <a:latin typeface="Open Sans" pitchFamily="34" charset="0"/>
                <a:ea typeface="Open Sans" pitchFamily="34" charset="-122"/>
                <a:cs typeface="Open Sans" pitchFamily="34" charset="-120"/>
              </a:rPr>
              <a:t> Integrate state-of-the-art models like BERT and LSTM for even greater accuracy and contextual understanding.</a:t>
            </a:r>
            <a:endParaRPr lang="en-US" sz="1350" dirty="0"/>
          </a:p>
        </p:txBody>
      </p:sp>
      <p:sp>
        <p:nvSpPr>
          <p:cNvPr id="18" name="Text 13"/>
          <p:cNvSpPr/>
          <p:nvPr/>
        </p:nvSpPr>
        <p:spPr>
          <a:xfrm>
            <a:off x="906304" y="6979087"/>
            <a:ext cx="7331393" cy="565309"/>
          </a:xfrm>
          <a:prstGeom prst="rect">
            <a:avLst/>
          </a:prstGeom>
          <a:noFill/>
          <a:ln/>
        </p:spPr>
        <p:txBody>
          <a:bodyPr wrap="square" lIns="0" tIns="0" rIns="0" bIns="0" rtlCol="0" anchor="t"/>
          <a:lstStyle/>
          <a:p>
            <a:pPr marL="342900" indent="-342900" algn="l">
              <a:lnSpc>
                <a:spcPts val="2200"/>
              </a:lnSpc>
              <a:buSzPct val="100000"/>
              <a:buChar char="•"/>
            </a:pPr>
            <a:r>
              <a:rPr lang="en-US" sz="1350" b="1" dirty="0">
                <a:solidFill>
                  <a:srgbClr val="443728"/>
                </a:solidFill>
                <a:latin typeface="Open Sans" pitchFamily="34" charset="0"/>
                <a:ea typeface="Open Sans" pitchFamily="34" charset="-122"/>
                <a:cs typeface="Open Sans" pitchFamily="34" charset="-120"/>
              </a:rPr>
              <a:t>HRMS Integration:</a:t>
            </a:r>
            <a:r>
              <a:rPr lang="en-US" sz="1350" dirty="0">
                <a:solidFill>
                  <a:srgbClr val="443728"/>
                </a:solidFill>
                <a:latin typeface="Open Sans" pitchFamily="34" charset="0"/>
                <a:ea typeface="Open Sans" pitchFamily="34" charset="-122"/>
                <a:cs typeface="Open Sans" pitchFamily="34" charset="-120"/>
              </a:rPr>
              <a:t> Seamlessly connect with existing HR Management Systems for continuous, automated monitoring.</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TotalTime>
  <Words>856</Words>
  <Application>Microsoft Macintosh PowerPoint</Application>
  <PresentationFormat>Custom</PresentationFormat>
  <Paragraphs>93</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Open Sans</vt:lpstr>
      <vt:lpstr>Arial</vt:lpstr>
      <vt:lpstr>Crimson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 DHANESH SAI | AP23110010275</cp:lastModifiedBy>
  <cp:revision>5</cp:revision>
  <dcterms:created xsi:type="dcterms:W3CDTF">2025-12-03T18:34:32Z</dcterms:created>
  <dcterms:modified xsi:type="dcterms:W3CDTF">2025-12-04T07:41:38Z</dcterms:modified>
</cp:coreProperties>
</file>